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9" r:id="rId2"/>
    <p:sldId id="261" r:id="rId3"/>
    <p:sldId id="263" r:id="rId4"/>
    <p:sldId id="13942" r:id="rId5"/>
    <p:sldId id="262" r:id="rId6"/>
    <p:sldId id="387" r:id="rId7"/>
    <p:sldId id="13897" r:id="rId8"/>
    <p:sldId id="13898" r:id="rId9"/>
    <p:sldId id="13919" r:id="rId10"/>
    <p:sldId id="13921" r:id="rId11"/>
    <p:sldId id="13970" r:id="rId12"/>
    <p:sldId id="13922" r:id="rId13"/>
    <p:sldId id="13923" r:id="rId14"/>
    <p:sldId id="13924" r:id="rId15"/>
    <p:sldId id="264" r:id="rId16"/>
    <p:sldId id="420" r:id="rId17"/>
    <p:sldId id="435" r:id="rId18"/>
    <p:sldId id="13870" r:id="rId19"/>
    <p:sldId id="13871" r:id="rId20"/>
    <p:sldId id="13872" r:id="rId21"/>
    <p:sldId id="13873" r:id="rId22"/>
    <p:sldId id="13874" r:id="rId23"/>
    <p:sldId id="13875" r:id="rId24"/>
    <p:sldId id="13876" r:id="rId25"/>
    <p:sldId id="13969" r:id="rId26"/>
    <p:sldId id="265" r:id="rId27"/>
    <p:sldId id="13916" r:id="rId28"/>
    <p:sldId id="918" r:id="rId29"/>
  </p:sldIdLst>
  <p:sldSz cx="12192000" cy="6858000"/>
  <p:notesSz cx="6858000" cy="9144000"/>
  <p:embeddedFontLst>
    <p:embeddedFont>
      <p:font typeface="汉仪君黑-55W" panose="02010600030101010101" charset="-122"/>
      <p:regular r:id="rId32"/>
    </p:embeddedFont>
    <p:embeddedFont>
      <p:font typeface="汉仪雅酷黑 65W" panose="020B0604020202020204" charset="-122"/>
      <p:regular r:id="rId33"/>
    </p:embeddedFont>
    <p:embeddedFont>
      <p:font typeface="华文新魏" panose="02010800040101010101" pitchFamily="2" charset="-122"/>
      <p:regular r:id="rId34"/>
    </p:embeddedFont>
    <p:embeddedFont>
      <p:font typeface="楷体" panose="02010609060101010101" pitchFamily="49" charset="-122"/>
      <p:regular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君黑-55W" panose="00020600040101010101" charset="-122"/>
              <a:ea typeface="汉仪君黑-55W" panose="00020600040101010101" charset="-122"/>
              <a:cs typeface="汉仪君黑-55W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汉仪君黑-55W" panose="00020600040101010101" charset="-122"/>
              </a:rPr>
              <a:t>2025/6/29</a:t>
            </a:fld>
            <a:endParaRPr lang="zh-CN" altLang="en-US">
              <a:cs typeface="汉仪君黑-55W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君黑-55W" panose="00020600040101010101" charset="-122"/>
              <a:ea typeface="汉仪君黑-55W" panose="00020600040101010101" charset="-122"/>
              <a:cs typeface="汉仪君黑-55W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汉仪君黑-55W" panose="00020600040101010101" charset="-122"/>
              </a:rPr>
              <a:t>‹#›</a:t>
            </a:fld>
            <a:endParaRPr lang="zh-CN" altLang="en-US">
              <a:cs typeface="汉仪君黑-55W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君黑-55W" panose="00020600040101010101" charset="-122"/>
        <a:ea typeface="汉仪君黑-55W" panose="00020600040101010101" charset="-122"/>
        <a:cs typeface="汉仪君黑-55W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君黑-55W" panose="00020600040101010101" charset="-122"/>
        <a:ea typeface="汉仪君黑-55W" panose="00020600040101010101" charset="-122"/>
        <a:cs typeface="汉仪君黑-55W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君黑-55W" panose="00020600040101010101" charset="-122"/>
        <a:ea typeface="汉仪君黑-55W" panose="00020600040101010101" charset="-122"/>
        <a:cs typeface="汉仪君黑-55W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君黑-55W" panose="00020600040101010101" charset="-122"/>
        <a:ea typeface="汉仪君黑-55W" panose="00020600040101010101" charset="-122"/>
        <a:cs typeface="汉仪君黑-55W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君黑-55W" panose="00020600040101010101" charset="-122"/>
        <a:ea typeface="汉仪君黑-55W" panose="00020600040101010101" charset="-122"/>
        <a:cs typeface="汉仪君黑-55W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AlexNet</a:t>
            </a:r>
            <a:r>
              <a:rPr lang="zh-CN" altLang="en-US"/>
              <a:t>更深，使用</a:t>
            </a:r>
            <a:r>
              <a:rPr lang="en-US" altLang="zh-CN"/>
              <a:t>RELU</a:t>
            </a:r>
            <a:r>
              <a:rPr lang="zh-CN" altLang="en-US"/>
              <a:t>（</a:t>
            </a:r>
            <a:r>
              <a:rPr lang="en-US" altLang="zh-CN"/>
              <a:t>sigmoid</a:t>
            </a:r>
            <a:r>
              <a:rPr lang="zh-CN" altLang="en-US"/>
              <a:t>输出接近</a:t>
            </a:r>
            <a:r>
              <a:rPr lang="en-US" altLang="zh-CN"/>
              <a:t>0/1</a:t>
            </a:r>
            <a:r>
              <a:rPr lang="zh-CN" altLang="en-US"/>
              <a:t>，梯度几乎为</a:t>
            </a:r>
            <a:r>
              <a:rPr lang="en-US" altLang="zh-CN"/>
              <a:t>0</a:t>
            </a:r>
            <a:r>
              <a:rPr lang="zh-CN" altLang="en-US"/>
              <a:t>）。第一层，采用更大的卷积窗口，</a:t>
            </a:r>
            <a:r>
              <a:rPr lang="en-US" altLang="zh-CN"/>
              <a:t>11*11</a:t>
            </a:r>
            <a:r>
              <a:rPr lang="zh-CN" altLang="en-US"/>
              <a:t>（这是因为基于</a:t>
            </a:r>
            <a:r>
              <a:rPr lang="en-US" altLang="zh-CN"/>
              <a:t>ImageNet</a:t>
            </a:r>
            <a:r>
              <a:rPr lang="zh-CN" altLang="en-US"/>
              <a:t>发展，其图像宽和高大大增减），在最后一个卷积层后有两个全连接层，分别有4096个输出。 这两个巨大的全连接层拥有将近1GB的模型参数。使用暂退法</a:t>
            </a:r>
            <a:r>
              <a:rPr lang="en-US" altLang="zh-CN"/>
              <a:t>~</a:t>
            </a:r>
            <a:r>
              <a:rPr lang="zh-CN" altLang="en-US"/>
              <a:t>。VGG-11使用可复用的卷积块构造网络。不同的VGG模型可通过每个块中卷积层数量和输出通道数量的差异来定义。块的使用导致网络定义的非常简洁。使用块可以有效地设计复杂的网络。在VGG论文中，Simonyan和Ziserman尝试了各种架构。特别是他们发现深层且窄的卷积比较浅层且宽的卷积更有效。（以往是不断卷积，汇聚，现在是在每个像素的通道上使用多层感知机）NiN使用由一个卷积层和多个卷积层组成的块。该块可以在卷积神经网络中使用，以允许更多的每像素非线性。NiN去除了容易造成过拟合的全连接层，将它们替换为全局平均汇聚层（即在所有位置上进行求和）。该汇聚层通道数量为所需的输出数量（例如，Fashion-MNIST的输出为10）。移除全连接层可减少过拟合，同时显著减少NiN的参数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假设我们的原始输入为，而希望学出的理想映射为。 图7.6.2左图虚线框中的部分需要直接拟合出该映射，而右图虚线框中的部分则需要拟合出残差映射。 残差映射在现实中往往更容易优化。 此外，ResNet每个卷积层后增加了批量规范化层。传统卷积与DW卷积（Depthwise Conv）的差异，在传统卷积中，每个卷积核的channel与输入特征矩阵的channel相等（每个卷积核都会与输入特征矩阵的每一个维度进行卷积运算），输出特征矩阵channel等于卷积核的个数。而在DW卷积中，每个卷积核的channel都是等于1的（每个卷积核只负责输入特征矩阵的一个channel，卷积核的个数=输入特征矩阵的channel数=输出特征矩阵的channel数）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在SE-Net中输入特征首先会逐通道经过全局均值池化，随后经过两层全连接层，最后经过Sigmoid非线性激活后产生每一通道的权重。这两层FC的作用就是捕获跨通道之间的非线性交互，这样可以有效降低维度。虽然这一策略被广泛应用于其他任务，但经验告诉我们降维不可避免会带来副作用，而且不利于捕获通道之间的依赖关系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在SE-Net中输入特征首先会逐通道经过全局均值池化，随后经过两层全连接层，最后经过Sigmoid非线性激活后产生每一通道的权重。这两层FC的作用就是捕获跨通道之间的非线性交互，这样可以有效降低维度。虽然这一策略被广泛应用于其他任务，但经验告诉我们降维不可避免会带来副作用，而且不利于捕获通道之间的依赖关系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注意：验证集和测试集的主要目的是评估模型的泛化能力，不希望数据增强操作引入额外的随机性，从而影响评估结果的准确性和稳定性。</a:t>
            </a:r>
          </a:p>
          <a:p>
            <a:r>
              <a:rPr lang="zh-CN" altLang="en-US"/>
              <a:t>真实场景模拟：通过保持验证集和测试集的数据尽可能接近真实数据，确保评估结果能真实反映模型在实际应用中的表现。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注意：验证集和测试集的主要目的是评估模型的泛化能力，不希望数据增强操作引入额外的随机性，从而影响评估结果的准确性和稳定性。</a:t>
            </a:r>
          </a:p>
          <a:p>
            <a:r>
              <a:rPr lang="zh-CN" altLang="en-US"/>
              <a:t>真实场景模拟：通过保持验证集和测试集的数据尽可能接近真实数据，确保评估结果能真实反映模型在实际应用中的表现。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65687" y="1592796"/>
            <a:ext cx="3350351" cy="4742134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矩形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92088" y="176907"/>
              <a:ext cx="11807825" cy="6504186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20675" y="277614"/>
              <a:ext cx="11550650" cy="63027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汉仪君黑-55W" panose="00020600040101010101" charset="-122"/>
              </a:endParaRPr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5461570" y="1398505"/>
            <a:ext cx="6400231" cy="5180095"/>
            <a:chOff x="5461570" y="1398505"/>
            <a:chExt cx="6400231" cy="5180095"/>
          </a:xfrm>
        </p:grpSpPr>
        <p:sp>
          <p:nvSpPr>
            <p:cNvPr id="11" name="任意多边形: 形状 10"/>
            <p:cNvSpPr/>
            <p:nvPr/>
          </p:nvSpPr>
          <p:spPr>
            <a:xfrm>
              <a:off x="5461570" y="1398505"/>
              <a:ext cx="6400231" cy="5180095"/>
            </a:xfrm>
            <a:custGeom>
              <a:avLst/>
              <a:gdLst>
                <a:gd name="connsiteX0" fmla="*/ 5687210 w 6400231"/>
                <a:gd name="connsiteY0" fmla="*/ 157 h 5180095"/>
                <a:gd name="connsiteX1" fmla="*/ 6361420 w 6400231"/>
                <a:gd name="connsiteY1" fmla="*/ 135525 h 5180095"/>
                <a:gd name="connsiteX2" fmla="*/ 6400231 w 6400231"/>
                <a:gd name="connsiteY2" fmla="*/ 139773 h 5180095"/>
                <a:gd name="connsiteX3" fmla="*/ 6400231 w 6400231"/>
                <a:gd name="connsiteY3" fmla="*/ 5180095 h 5180095"/>
                <a:gd name="connsiteX4" fmla="*/ 0 w 6400231"/>
                <a:gd name="connsiteY4" fmla="*/ 5180095 h 5180095"/>
                <a:gd name="connsiteX5" fmla="*/ 7898 w 6400231"/>
                <a:gd name="connsiteY5" fmla="*/ 5154695 h 5180095"/>
                <a:gd name="connsiteX6" fmla="*/ 1159364 w 6400231"/>
                <a:gd name="connsiteY6" fmla="*/ 2750162 h 5180095"/>
                <a:gd name="connsiteX7" fmla="*/ 3572364 w 6400231"/>
                <a:gd name="connsiteY7" fmla="*/ 1996628 h 5180095"/>
                <a:gd name="connsiteX8" fmla="*/ 5257231 w 6400231"/>
                <a:gd name="connsiteY8" fmla="*/ 133962 h 5180095"/>
                <a:gd name="connsiteX9" fmla="*/ 5687210 w 6400231"/>
                <a:gd name="connsiteY9" fmla="*/ 157 h 518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00231" h="5180095">
                  <a:moveTo>
                    <a:pt x="5687210" y="157"/>
                  </a:moveTo>
                  <a:cubicBezTo>
                    <a:pt x="5930252" y="-4504"/>
                    <a:pt x="6149464" y="96123"/>
                    <a:pt x="6361420" y="135525"/>
                  </a:cubicBezTo>
                  <a:lnTo>
                    <a:pt x="6400231" y="139773"/>
                  </a:lnTo>
                  <a:lnTo>
                    <a:pt x="6400231" y="5180095"/>
                  </a:lnTo>
                  <a:lnTo>
                    <a:pt x="0" y="5180095"/>
                  </a:lnTo>
                  <a:lnTo>
                    <a:pt x="7898" y="5154695"/>
                  </a:lnTo>
                  <a:cubicBezTo>
                    <a:pt x="194165" y="4624117"/>
                    <a:pt x="565286" y="3276506"/>
                    <a:pt x="1159364" y="2750162"/>
                  </a:cubicBezTo>
                  <a:cubicBezTo>
                    <a:pt x="1753442" y="2223818"/>
                    <a:pt x="2889386" y="2432661"/>
                    <a:pt x="3572364" y="1996628"/>
                  </a:cubicBezTo>
                  <a:cubicBezTo>
                    <a:pt x="4255342" y="1560595"/>
                    <a:pt x="4768987" y="441584"/>
                    <a:pt x="5257231" y="133962"/>
                  </a:cubicBezTo>
                  <a:cubicBezTo>
                    <a:pt x="5409807" y="37830"/>
                    <a:pt x="5552186" y="2746"/>
                    <a:pt x="5687210" y="157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汉仪君黑-55W" panose="00020600040101010101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8882" y="1527536"/>
              <a:ext cx="5136334" cy="492203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矩形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92088" y="176907"/>
              <a:ext cx="11807825" cy="6504186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20675" y="277614"/>
              <a:ext cx="11550650" cy="63027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汉仪君黑-55W" panose="00020600040101010101" charset="-122"/>
              </a:endParaRPr>
            </a:p>
          </p:txBody>
        </p:sp>
      </p:grpSp>
      <p:sp>
        <p:nvSpPr>
          <p:cNvPr id="22" name="任意多边形: 形状 21"/>
          <p:cNvSpPr/>
          <p:nvPr userDrawn="1"/>
        </p:nvSpPr>
        <p:spPr>
          <a:xfrm>
            <a:off x="6493167" y="946694"/>
            <a:ext cx="5379462" cy="5633692"/>
          </a:xfrm>
          <a:custGeom>
            <a:avLst/>
            <a:gdLst>
              <a:gd name="connsiteX0" fmla="*/ 5379462 w 5379462"/>
              <a:gd name="connsiteY0" fmla="*/ 0 h 5633692"/>
              <a:gd name="connsiteX1" fmla="*/ 5379462 w 5379462"/>
              <a:gd name="connsiteY1" fmla="*/ 5633692 h 5633692"/>
              <a:gd name="connsiteX2" fmla="*/ 0 w 5379462"/>
              <a:gd name="connsiteY2" fmla="*/ 5633692 h 5633692"/>
              <a:gd name="connsiteX3" fmla="*/ 1156 w 5379462"/>
              <a:gd name="connsiteY3" fmla="*/ 5629856 h 5633692"/>
              <a:gd name="connsiteX4" fmla="*/ 52845 w 5379462"/>
              <a:gd name="connsiteY4" fmla="*/ 5511649 h 5633692"/>
              <a:gd name="connsiteX5" fmla="*/ 3088145 w 5379462"/>
              <a:gd name="connsiteY5" fmla="*/ 3412870 h 5633692"/>
              <a:gd name="connsiteX6" fmla="*/ 3773945 w 5379462"/>
              <a:gd name="connsiteY6" fmla="*/ 556801 h 5633692"/>
              <a:gd name="connsiteX7" fmla="*/ 5348745 w 5379462"/>
              <a:gd name="connsiteY7" fmla="*/ 15879 h 563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9462" h="5633692">
                <a:moveTo>
                  <a:pt x="5379462" y="0"/>
                </a:moveTo>
                <a:lnTo>
                  <a:pt x="5379462" y="5633692"/>
                </a:lnTo>
                <a:lnTo>
                  <a:pt x="0" y="5633692"/>
                </a:lnTo>
                <a:lnTo>
                  <a:pt x="1156" y="5629856"/>
                </a:lnTo>
                <a:cubicBezTo>
                  <a:pt x="15837" y="5589782"/>
                  <a:pt x="33002" y="5550359"/>
                  <a:pt x="52845" y="5511649"/>
                </a:cubicBezTo>
                <a:cubicBezTo>
                  <a:pt x="476178" y="4685840"/>
                  <a:pt x="2467962" y="4238679"/>
                  <a:pt x="3088145" y="3412870"/>
                </a:cubicBezTo>
                <a:cubicBezTo>
                  <a:pt x="3708328" y="2587062"/>
                  <a:pt x="3397178" y="1122967"/>
                  <a:pt x="3773945" y="556801"/>
                </a:cubicBezTo>
                <a:cubicBezTo>
                  <a:pt x="4150712" y="-9365"/>
                  <a:pt x="4796295" y="192580"/>
                  <a:pt x="5348745" y="15879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cs typeface="汉仪君黑-55W" panose="0002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78410" y="1592811"/>
            <a:ext cx="4608975" cy="46699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92088" y="176907"/>
              <a:ext cx="11807825" cy="6504186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20675" y="277614"/>
              <a:ext cx="11550650" cy="63027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汉仪君黑-55W" panose="0002060004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君黑-55W" panose="00020600040101010101" charset="-122"/>
          <a:ea typeface="汉仪君黑-55W" panose="00020600040101010101" charset="-122"/>
          <a:cs typeface="汉仪君黑-55W" panose="0002060004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汉仪君黑-55W" panose="00020600040101010101" charset="-122"/>
          <a:ea typeface="汉仪君黑-55W" panose="00020600040101010101" charset="-122"/>
          <a:cs typeface="汉仪君黑-55W" panose="0002060004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君黑-55W" panose="00020600040101010101" charset="-122"/>
          <a:ea typeface="汉仪君黑-55W" panose="00020600040101010101" charset="-122"/>
          <a:cs typeface="汉仪君黑-55W" panose="0002060004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汉仪君黑-55W" panose="00020600040101010101" charset="-122"/>
          <a:ea typeface="汉仪君黑-55W" panose="00020600040101010101" charset="-122"/>
          <a:cs typeface="汉仪君黑-55W" panose="0002060004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君黑-55W" panose="00020600040101010101" charset="-122"/>
          <a:ea typeface="汉仪君黑-55W" panose="00020600040101010101" charset="-122"/>
          <a:cs typeface="汉仪君黑-55W" panose="0002060004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君黑-55W" panose="00020600040101010101" charset="-122"/>
          <a:ea typeface="汉仪君黑-55W" panose="00020600040101010101" charset="-122"/>
          <a:cs typeface="汉仪君黑-55W" panose="000206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26" Type="http://schemas.openxmlformats.org/officeDocument/2006/relationships/tags" Target="../tags/tag45.xml"/><Relationship Id="rId39" Type="http://schemas.openxmlformats.org/officeDocument/2006/relationships/tags" Target="../tags/tag58.xml"/><Relationship Id="rId21" Type="http://schemas.openxmlformats.org/officeDocument/2006/relationships/tags" Target="../tags/tag40.xml"/><Relationship Id="rId34" Type="http://schemas.openxmlformats.org/officeDocument/2006/relationships/tags" Target="../tags/tag53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5" Type="http://schemas.openxmlformats.org/officeDocument/2006/relationships/tags" Target="../tags/tag44.xml"/><Relationship Id="rId33" Type="http://schemas.openxmlformats.org/officeDocument/2006/relationships/tags" Target="../tags/tag52.xml"/><Relationship Id="rId38" Type="http://schemas.openxmlformats.org/officeDocument/2006/relationships/tags" Target="../tags/tag57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tags" Target="../tags/tag39.xml"/><Relationship Id="rId29" Type="http://schemas.openxmlformats.org/officeDocument/2006/relationships/tags" Target="../tags/tag48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tags" Target="../tags/tag43.xml"/><Relationship Id="rId32" Type="http://schemas.openxmlformats.org/officeDocument/2006/relationships/tags" Target="../tags/tag51.xml"/><Relationship Id="rId37" Type="http://schemas.openxmlformats.org/officeDocument/2006/relationships/tags" Target="../tags/tag56.xml"/><Relationship Id="rId40" Type="http://schemas.openxmlformats.org/officeDocument/2006/relationships/slideLayout" Target="../slideLayouts/slideLayout8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tags" Target="../tags/tag42.xml"/><Relationship Id="rId28" Type="http://schemas.openxmlformats.org/officeDocument/2006/relationships/tags" Target="../tags/tag47.xml"/><Relationship Id="rId36" Type="http://schemas.openxmlformats.org/officeDocument/2006/relationships/tags" Target="../tags/tag55.xml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31" Type="http://schemas.openxmlformats.org/officeDocument/2006/relationships/tags" Target="../tags/tag50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tags" Target="../tags/tag41.xml"/><Relationship Id="rId27" Type="http://schemas.openxmlformats.org/officeDocument/2006/relationships/tags" Target="../tags/tag46.xml"/><Relationship Id="rId30" Type="http://schemas.openxmlformats.org/officeDocument/2006/relationships/tags" Target="../tags/tag49.xml"/><Relationship Id="rId35" Type="http://schemas.openxmlformats.org/officeDocument/2006/relationships/tags" Target="../tags/tag54.xml"/><Relationship Id="rId8" Type="http://schemas.openxmlformats.org/officeDocument/2006/relationships/tags" Target="../tags/tag27.xml"/><Relationship Id="rId3" Type="http://schemas.openxmlformats.org/officeDocument/2006/relationships/tags" Target="../tags/tag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9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5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9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3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7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1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5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72"/>
          <p:cNvSpPr txBox="1"/>
          <p:nvPr/>
        </p:nvSpPr>
        <p:spPr>
          <a:xfrm>
            <a:off x="805180" y="1572895"/>
            <a:ext cx="8510270" cy="20091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sz="6000" dirty="0"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rPr>
              <a:t>深度学习</a:t>
            </a:r>
            <a:r>
              <a:rPr lang="en-US" altLang="zh-CN" sz="6000" dirty="0"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rPr>
              <a:t> </a:t>
            </a:r>
            <a:r>
              <a:rPr lang="zh-CN" altLang="en-US" sz="6000" dirty="0"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rPr>
              <a:t>大作业之</a:t>
            </a:r>
            <a:endParaRPr lang="zh-CN" altLang="en-US" sz="6000" dirty="0">
              <a:cs typeface="+mn-ea"/>
              <a:sym typeface="+mn-lt"/>
            </a:endParaRPr>
          </a:p>
          <a:p>
            <a:pPr algn="ctr"/>
            <a:r>
              <a:rPr lang="en-US" altLang="zh-CN" sz="6000" dirty="0">
                <a:cs typeface="+mn-ea"/>
                <a:sym typeface="+mn-lt"/>
              </a:rPr>
              <a:t> </a:t>
            </a:r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LiteIResNet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lt"/>
              </a:rPr>
              <a:t>网络</a:t>
            </a:r>
            <a:r>
              <a:rPr lang="en-US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lt"/>
              </a:rPr>
              <a:t> --&gt;  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lt"/>
              </a:rPr>
              <a:t>动物</a:t>
            </a:r>
            <a:r>
              <a:rPr lang="en-US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lt"/>
              </a:rPr>
              <a:t>10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lt"/>
              </a:rPr>
              <a:t>分类任务</a:t>
            </a:r>
          </a:p>
          <a:p>
            <a:endParaRPr lang="zh-CN" altLang="en-US" sz="2800" b="1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68325" y="743585"/>
            <a:ext cx="38392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n>
                  <a:solidFill>
                    <a:schemeClr val="accent1"/>
                  </a:solidFill>
                </a:ln>
                <a:noFill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GROUP REPORT</a:t>
            </a:r>
          </a:p>
        </p:txBody>
      </p:sp>
      <p:sp>
        <p:nvSpPr>
          <p:cNvPr id="85" name="Rounded Rectangle 118"/>
          <p:cNvSpPr/>
          <p:nvPr/>
        </p:nvSpPr>
        <p:spPr>
          <a:xfrm>
            <a:off x="687705" y="3827780"/>
            <a:ext cx="3912870" cy="169418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小组成员：</a:t>
            </a:r>
            <a:r>
              <a:rPr lang="en-US" altLang="zh-CN" sz="2000" b="1" dirty="0" err="1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JunhuiLin</a:t>
            </a:r>
            <a:r>
              <a:rPr lang="en-US" altLang="zh-CN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  </a:t>
            </a:r>
          </a:p>
          <a:p>
            <a:r>
              <a:rPr lang="en-US" altLang="zh-CN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                Huang Yang</a:t>
            </a:r>
            <a:endParaRPr lang="zh-CN" altLang="en-US" sz="2000" b="1" dirty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cxnSp>
        <p:nvCxnSpPr>
          <p:cNvPr id="88" name="直接连接符 87"/>
          <p:cNvCxnSpPr/>
          <p:nvPr/>
        </p:nvCxnSpPr>
        <p:spPr>
          <a:xfrm>
            <a:off x="751610" y="5596557"/>
            <a:ext cx="23115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>
            <p:custDataLst>
              <p:tags r:id="rId1"/>
            </p:custDataLst>
          </p:nvPr>
        </p:nvSpPr>
        <p:spPr>
          <a:xfrm>
            <a:off x="478790" y="324485"/>
            <a:ext cx="972947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rPr>
              <a:t>2.InverseECA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43890" y="2715260"/>
            <a:ext cx="10485120" cy="36042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层层积累高级表征！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扩展输入通道，增加特征的表达能力。深度可分离卷积，独立处理每个通道，提取空间特征。最后通过1x1卷积将通道数压缩回原始维度，减少计算量。残差连接有效防止信息丢失，增强模型的表达能力。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b="1">
                <a:highlight>
                  <a:srgbClr val="FFFF00"/>
                </a:highligh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DepthwiseSeparableConv</a:t>
            </a:r>
            <a:endParaRPr lang="en-US" altLang="zh-CN" b="1">
              <a:highlight>
                <a:srgbClr val="FFFF00"/>
              </a:highlight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先 Depthwise 卷积（对每个通道分组卷积），再 Pointwise (1×1) 卷积，把分离的特征组合到新通道上。相比传统的 3×3 卷积，能显著减小参数量，适合小数据集防止过拟合。</a:t>
            </a:r>
            <a:endParaRPr lang="en-US" altLang="zh-CN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r"/>
            <a:r>
              <a:rPr lang="en-US" altLang="zh-CN" sz="16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参考：MobileNet V1 的核心思想。</a:t>
            </a:r>
            <a:endParaRPr lang="en-US" altLang="zh-CN" sz="1600" i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zh-CN" altLang="en-US" b="1">
                <a:highlight>
                  <a:srgbClr val="FFFF00"/>
                </a:highligh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倒残差块</a:t>
            </a:r>
            <a:r>
              <a:rPr lang="en-US" altLang="zh-CN" b="1">
                <a:highlight>
                  <a:srgbClr val="FFFF00"/>
                </a:highligh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(shortcut</a:t>
            </a:r>
            <a:r>
              <a:rPr lang="zh-CN" altLang="en-US" b="1">
                <a:highlight>
                  <a:srgbClr val="FFFF00"/>
                </a:highligh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？</a:t>
            </a:r>
            <a:r>
              <a:rPr lang="en-US" altLang="zh-CN" b="1">
                <a:highlight>
                  <a:srgbClr val="FFFF00"/>
                </a:highligh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)</a:t>
            </a:r>
            <a:endParaRPr lang="en-US" altLang="zh-CN" b="1">
              <a:highlight>
                <a:srgbClr val="FFFF00"/>
              </a:highlight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如果输入输出维度匹配且 stride=1，则直接把输入 x 视为残差；</a:t>
            </a:r>
          </a:p>
          <a:p>
            <a:pPr algn="r"/>
            <a:r>
              <a:rPr lang="en-US" altLang="zh-CN" sz="16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参考：ResNet 的“identity shortcut”理念，让深层网络更容易训练、梯度更稳定。</a:t>
            </a:r>
            <a:endParaRPr lang="en-US" altLang="zh-CN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742950" lvl="2" indent="-285750" algn="just">
              <a:buFont typeface="Wingdings" panose="05000000000000000000" charset="0"/>
              <a:buChar char="ü"/>
            </a:pPr>
            <a:r>
              <a:rPr lang="en-US" altLang="zh-CN" b="1">
                <a:highlight>
                  <a:srgbClr val="FFFF00"/>
                </a:highligh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ECA 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                                            </a:t>
            </a:r>
            <a:r>
              <a:rPr lang="en-US" altLang="zh-CN" sz="16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如何减少维度损失同时高效捕获通道之间的交互变得十分重要</a:t>
            </a:r>
            <a:r>
              <a:rPr lang="zh-CN" altLang="en-US" sz="16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！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457200" lvl="2" indent="0">
              <a:buFont typeface="Wingdings" panose="05000000000000000000" charset="0"/>
              <a:buNone/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将特征图的空间维度压缩为一个数值，得到每个通道的全局信息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；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通过一维卷积捕捉通道之间的相互关系，生成注意力权重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；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将注意力权重归一化到 [0,1] 之间。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最后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将注意力权重与原始特征图相乘，增强重要通道的特征。</a:t>
            </a:r>
            <a:r>
              <a:rPr lang="zh-CN" altLang="en-US" sz="1600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注：</a:t>
            </a:r>
            <a:r>
              <a:rPr lang="en-US" altLang="zh-CN" sz="1600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ECA会考虑每个通道及其k个近邻，通过一维卷积快速完成通道权重的计算。K就代表了在一个通道权重的计算过程中参与的近邻数目，k的数目很明显会影响ECA计算的效率和有效性。为此，</a:t>
            </a:r>
            <a:r>
              <a:rPr lang="zh-CN" altLang="en-US" sz="1600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原论文</a:t>
            </a:r>
            <a:r>
              <a:rPr lang="en-US" altLang="zh-CN" sz="1600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提出了自适应计算k的函数。                                                        </a:t>
            </a:r>
            <a:r>
              <a:rPr lang="en-US" altLang="zh-CN" sz="16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参考：Efficient Channel Attention</a:t>
            </a:r>
          </a:p>
          <a:p>
            <a:pPr marL="457200" lvl="2" indent="0">
              <a:buFont typeface="Wingdings" panose="05000000000000000000" charset="0"/>
              <a:buNone/>
            </a:pPr>
            <a:endParaRPr lang="en-US" altLang="zh-CN" sz="1600" i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96202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     (1,  16,  1,  1,   False),</a:t>
            </a:r>
          </a:p>
          <a:p>
            <a:r>
              <a:rPr lang="zh-CN" altLang="en-US"/>
              <a:t>     (4,  24,  2,  2,   False),</a:t>
            </a:r>
          </a:p>
          <a:p>
            <a:r>
              <a:rPr lang="zh-CN" altLang="en-US"/>
              <a:t>     (4,  32,  3,  2,   False),</a:t>
            </a:r>
          </a:p>
          <a:p>
            <a:r>
              <a:rPr lang="zh-CN" altLang="en-US"/>
              <a:t>     (4,  64,  3,  2,   True),</a:t>
            </a:r>
          </a:p>
          <a:p>
            <a:r>
              <a:rPr lang="zh-CN" altLang="en-US"/>
              <a:t>     (6,  96,  2,  1,   True),</a:t>
            </a:r>
          </a:p>
          <a:p>
            <a:r>
              <a:rPr lang="zh-CN" altLang="en-US"/>
              <a:t>     (6, 128,  2,  2,   True),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740660" y="1858010"/>
            <a:ext cx="8988425" cy="8299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(4, 24, 2, 2, False)</a:t>
            </a:r>
          </a:p>
          <a:p>
            <a:r>
              <a:rPr lang="zh-CN" altLang="en-US" sz="1600" b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扩展率 t=4: 输入通道数扩展 4 倍。</a:t>
            </a:r>
            <a:r>
              <a:rPr lang="en-US" altLang="zh-CN" sz="1600" b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 </a:t>
            </a:r>
            <a:r>
              <a:rPr lang="zh-CN" altLang="en-US" sz="1600" b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输出通道数 c=24: 块输出的特征图有 24 个通道。</a:t>
            </a:r>
          </a:p>
          <a:p>
            <a:r>
              <a:rPr lang="zh-CN" altLang="en-US" sz="1600" b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块数 n=2: 包含两个 </a:t>
            </a:r>
            <a:r>
              <a:rPr lang="en-US" altLang="zh-CN" sz="1600" b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InverseECA</a:t>
            </a:r>
            <a:r>
              <a:rPr lang="zh-CN" altLang="en-US" sz="1600" b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块。步幅 s=2: 第一个块使用步幅 2 下采样，第二个块步幅为 1。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360" y="421005"/>
            <a:ext cx="8848725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>
            <p:custDataLst>
              <p:tags r:id="rId1"/>
            </p:custDataLst>
          </p:nvPr>
        </p:nvSpPr>
        <p:spPr>
          <a:xfrm>
            <a:off x="4545330" y="382270"/>
            <a:ext cx="31007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rPr>
              <a:t>网络整体结构图</a:t>
            </a:r>
          </a:p>
        </p:txBody>
      </p:sp>
      <p:pic>
        <p:nvPicPr>
          <p:cNvPr id="2" name="图片 1"/>
          <p:cNvPicPr/>
          <p:nvPr/>
        </p:nvPicPr>
        <p:blipFill>
          <a:blip r:embed="rId4"/>
          <a:stretch>
            <a:fillRect/>
          </a:stretch>
        </p:blipFill>
        <p:spPr>
          <a:xfrm>
            <a:off x="1332230" y="1506855"/>
            <a:ext cx="9377680" cy="3843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>
            <p:custDataLst>
              <p:tags r:id="rId1"/>
            </p:custDataLst>
          </p:nvPr>
        </p:nvSpPr>
        <p:spPr>
          <a:xfrm>
            <a:off x="635000" y="620395"/>
            <a:ext cx="972947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rPr>
              <a:t>3.全局平均池化 + Dropout + 分类头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32815" y="1558925"/>
            <a:ext cx="10485120" cy="4521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分类尾部，降低过拟合风险</a:t>
            </a:r>
          </a:p>
          <a:p>
            <a:endParaRPr lang="zh-CN" alt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全局平均池化：</a:t>
            </a: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无论当前特征图的空间大小是多少，都自适应地把其缩放到 [1,1]。</a:t>
            </a: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对每个通道做“全局平均”，输出通道数不变、空间大小=1×1。</a:t>
            </a:r>
          </a:p>
          <a:p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</a:t>
            </a:r>
            <a:r>
              <a:rPr lang="zh-CN" altLang="en-US" sz="16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全局池化几乎是现代 CNN 收尾的标配 (NiN、ResNet 都有类似)；与过去那种先 flatten 大量特征再接好几层FC相比，全局池化大幅减少全连接层的参数，降低过拟合风险；对小数据集而言，这种轻量效果很重要。</a:t>
            </a:r>
          </a:p>
          <a:p>
            <a:endParaRPr lang="zh-CN" altLang="en-US" sz="1600" i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Dropout(0.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</a:t>
            </a: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在得到 [BatchSize, 128] 的向量后，先用 Dropout 将 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0% 的特征单元随机归零。</a:t>
            </a:r>
          </a:p>
          <a:p>
            <a:pPr algn="r"/>
            <a:r>
              <a:rPr lang="zh-CN" altLang="en-US" sz="16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再一次削弱网络对某些通道的过度依赖，增强泛化能力。</a:t>
            </a:r>
          </a:p>
          <a:p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Linear(128, 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10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</a:t>
            </a: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将 128 维特征映射到 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10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个输出，得到 [BatchSize, 10] 的 logits，用于后续交叉熵（CrossEntropy）计算分类损失。普通 Linear+CrossEntropy 是最常见、最稳定的分类方式。</a:t>
            </a:r>
          </a:p>
          <a:p>
            <a:pPr algn="r"/>
            <a:r>
              <a:rPr lang="zh-CN" altLang="en-US" sz="16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对小数据集而言，不像 ArcMargin 等角度间隔方法那样需要更多调参或更大样本，简洁易用。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>
            <p:custDataLst>
              <p:tags r:id="rId1"/>
            </p:custDataLst>
          </p:nvPr>
        </p:nvSpPr>
        <p:spPr>
          <a:xfrm>
            <a:off x="635000" y="620395"/>
            <a:ext cx="972947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rPr>
              <a:t>数据增广（增加！）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35000" y="3266440"/>
            <a:ext cx="10485120" cy="3049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）水平翻转：模型不会对特定方向的特征产生偏好，提高对不同视角的适应性。</a:t>
            </a:r>
          </a:p>
          <a:p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）随机旋转图像。真实场景中，动物可能以不同的角度出现，旋转增加了模型对角度变化的鲁棒性。</a:t>
            </a:r>
          </a:p>
          <a:p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防止过拟合：通过多角度的训练，模型不易记住特定角度的特征。</a:t>
            </a:r>
          </a:p>
          <a:p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）随机仿射变换 ：包括平移（10%）、缩放（90%-110%）、剪切（±10度）。模拟图像在不同位置、不同尺寸和不同视角下的变化，增强模型对空间变换的适应能力。</a:t>
            </a:r>
          </a:p>
          <a:p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多样性：结合平移、缩放和剪切，提供更丰富的数据变体。</a:t>
            </a:r>
          </a:p>
          <a:p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随机裁剪图像的一部分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：不同的裁剪区域让模型学习到图像的不同部分，提高对部分遮挡或视角变化的鲁棒性。</a:t>
            </a:r>
          </a:p>
          <a:p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5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颜色抖动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：模拟不同光照条件下的图像，增强模型对光照变化的适应性。防止模型过于依赖特定颜色特征，提高对颜色变化的鲁棒性。</a:t>
            </a:r>
          </a:p>
          <a:p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6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 随机擦除：模拟图像中对象被部分遮挡的情况，增强模型的鲁棒性；防止模型过度依赖特定区域的特征，提高对全局信息的学习。</a:t>
            </a:r>
          </a:p>
          <a:p>
            <a:endParaRPr lang="zh-CN" alt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8950" y="1485265"/>
            <a:ext cx="2468880" cy="14128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u="sng">
                <a:latin typeface="华文新魏" panose="02010800040101010101" charset="-122"/>
                <a:ea typeface="华文新魏" panose="02010800040101010101" charset="-122"/>
                <a:cs typeface="Times New Roman" panose="02020603050405020304" charset="0"/>
                <a:sym typeface="+mn-ea"/>
              </a:rPr>
              <a:t>使不同通道的数据分布更统一，帮助模型更快收敛。归一化后的数据范围更集中，减少训练过程中的梯度震荡。</a:t>
            </a:r>
            <a:endParaRPr lang="zh-CN" altLang="en-US" u="sng"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7" name="图片 6" descr="箭头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7510" y="2092325"/>
            <a:ext cx="914400" cy="914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360" y="485140"/>
            <a:ext cx="7835900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>
            <p:custDataLst>
              <p:tags r:id="rId1"/>
            </p:custDataLst>
          </p:nvPr>
        </p:nvSpPr>
        <p:spPr>
          <a:xfrm>
            <a:off x="635000" y="620395"/>
            <a:ext cx="972947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rPr>
              <a:t>训练循环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35000" y="1265555"/>
            <a:ext cx="10485120" cy="46189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(1)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损失函数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Label Smoothing：在交叉熵损失函数的基础上，对标签进行平滑处理。</a:t>
            </a: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通过将标签从“硬标签”（例如，某类为1，其余为0）转变为“软标签”（例如，某类为0.9，其余为0.1），减少模型对特定样本的过度依赖。让模型在训练时更注重整体趋势，而不是记忆训练数据的细节。</a:t>
            </a:r>
          </a:p>
          <a:p>
            <a:endParaRPr lang="zh-CN" alt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 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学习过程</a:t>
            </a:r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优化器：可以使用 AdamW ，在小数据集上泛化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好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。</a:t>
            </a: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初始学习率：lr=3e-4 ~ 1e-3 区间都可尝试。如果 batch_size 很大(&gt;=128)，可以略调大 lr；如果 batch_size 小，可以倾向用 3e-4。</a:t>
            </a: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调度器：使用 CosineAnnealingLR ，让学习率平滑衰减。</a:t>
            </a:r>
          </a:p>
          <a:p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保持 patience=10 左右更保险（你原先是 7）。小数据集有时候波动较大，多给点耐心可能会收获更好结果。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2794" y="2816645"/>
            <a:ext cx="24232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500"/>
              </a:spcBef>
              <a:spcAft>
                <a:spcPts val="500"/>
              </a:spcAft>
            </a:pPr>
            <a:r>
              <a:rPr lang="zh-CN" altLang="en-US" sz="28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实验</a:t>
            </a:r>
            <a:r>
              <a:rPr lang="zh-CN" altLang="en-US" sz="28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研究方法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74744" y="2816645"/>
            <a:ext cx="16846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PART 03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871288" y="3078255"/>
            <a:ext cx="6635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228215" y="3340100"/>
            <a:ext cx="288925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0" dirty="0">
                <a:cs typeface="+mn-ea"/>
                <a:sym typeface="+mn-lt"/>
              </a:rPr>
              <a:t>消融实验结果展示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026731" y="5005316"/>
            <a:ext cx="2372864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0" dirty="0">
                <a:cs typeface="+mn-ea"/>
                <a:sym typeface="+mn-lt"/>
              </a:rPr>
              <a:t>未修改的情况下成功运行</a:t>
            </a:r>
            <a:r>
              <a:rPr lang="en-US" altLang="zh-CN" sz="1400" b="0" dirty="0">
                <a:cs typeface="+mn-ea"/>
                <a:sym typeface="+mn-lt"/>
              </a:rPr>
              <a:t>MobileNetV3</a:t>
            </a:r>
            <a:r>
              <a:rPr lang="zh-CN" altLang="en-US" sz="1400" b="0" dirty="0">
                <a:cs typeface="+mn-ea"/>
                <a:sym typeface="+mn-lt"/>
              </a:rPr>
              <a:t>并使用</a:t>
            </a:r>
          </a:p>
        </p:txBody>
      </p:sp>
      <p:sp>
        <p:nvSpPr>
          <p:cNvPr id="41" name="矩形 40"/>
          <p:cNvSpPr/>
          <p:nvPr>
            <p:custDataLst>
              <p:tags r:id="rId2"/>
            </p:custDataLst>
          </p:nvPr>
        </p:nvSpPr>
        <p:spPr>
          <a:xfrm>
            <a:off x="1026731" y="4605206"/>
            <a:ext cx="223281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cs typeface="+mn-ea"/>
                <a:sym typeface="+mn-lt"/>
              </a:rPr>
              <a:t>基线模型运行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243153" y="2213308"/>
            <a:ext cx="3445544" cy="1060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0" dirty="0">
                <a:cs typeface="+mn-ea"/>
                <a:sym typeface="+mn-lt"/>
              </a:rPr>
              <a:t>为了提高分类效果，对</a:t>
            </a:r>
            <a:r>
              <a:rPr lang="en-US" altLang="zh-CN" sz="1400" b="0" dirty="0">
                <a:cs typeface="+mn-ea"/>
                <a:sym typeface="+mn-lt"/>
              </a:rPr>
              <a:t>MobileNetV3</a:t>
            </a:r>
            <a:r>
              <a:rPr lang="zh-CN" altLang="en-US" sz="1400" b="0" dirty="0">
                <a:cs typeface="+mn-ea"/>
                <a:sym typeface="+mn-lt"/>
              </a:rPr>
              <a:t>的网络进行改进，添加多尺度特征融合、改进分类层和注意力机制等</a:t>
            </a:r>
          </a:p>
        </p:txBody>
      </p:sp>
      <p:sp>
        <p:nvSpPr>
          <p:cNvPr id="43" name="矩形 42"/>
          <p:cNvSpPr/>
          <p:nvPr>
            <p:custDataLst>
              <p:tags r:id="rId3"/>
            </p:custDataLst>
          </p:nvPr>
        </p:nvSpPr>
        <p:spPr>
          <a:xfrm>
            <a:off x="3142615" y="1812925"/>
            <a:ext cx="154622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000" b="1" dirty="0">
                <a:cs typeface="+mn-ea"/>
                <a:sym typeface="+mn-lt"/>
              </a:rPr>
              <a:t>改进模型</a:t>
            </a:r>
          </a:p>
        </p:txBody>
      </p:sp>
      <p:sp>
        <p:nvSpPr>
          <p:cNvPr id="44" name="文本框 43"/>
          <p:cNvSpPr txBox="1"/>
          <p:nvPr>
            <p:custDataLst>
              <p:tags r:id="rId4"/>
            </p:custDataLst>
          </p:nvPr>
        </p:nvSpPr>
        <p:spPr>
          <a:xfrm>
            <a:off x="5203134" y="3934847"/>
            <a:ext cx="2595433" cy="2353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0" dirty="0">
                <a:cs typeface="+mn-ea"/>
                <a:sym typeface="+mn-lt"/>
              </a:rPr>
              <a:t>在改进模型的基础上，分别移除</a:t>
            </a:r>
            <a:r>
              <a:rPr lang="en-US" altLang="zh-CN" sz="1400" b="0" dirty="0">
                <a:cs typeface="+mn-ea"/>
                <a:sym typeface="+mn-lt"/>
              </a:rPr>
              <a:t>ECAAttention</a:t>
            </a:r>
            <a:r>
              <a:rPr lang="zh-CN" altLang="en-US" sz="1400" b="0" dirty="0">
                <a:cs typeface="+mn-ea"/>
                <a:sym typeface="+mn-lt"/>
              </a:rPr>
              <a:t>和多尺度特征融合，或是</a:t>
            </a:r>
            <a:r>
              <a:rPr lang="zh-CN" altLang="en-US" sz="1400" dirty="0">
                <a:cs typeface="+mn-ea"/>
                <a:sym typeface="+mn-lt"/>
              </a:rPr>
              <a:t>替换分类层的</a:t>
            </a:r>
            <a:r>
              <a:rPr lang="en-US" altLang="zh-CN" sz="1400" dirty="0">
                <a:cs typeface="+mn-ea"/>
                <a:sym typeface="+mn-lt"/>
              </a:rPr>
              <a:t>ArcMarginProduct</a:t>
            </a:r>
            <a:r>
              <a:rPr lang="zh-CN" altLang="en-US" sz="1400" dirty="0">
                <a:cs typeface="+mn-ea"/>
                <a:sym typeface="+mn-lt"/>
              </a:rPr>
              <a:t>，使用标准线性分类层</a:t>
            </a:r>
            <a:r>
              <a:rPr lang="zh-CN" altLang="en-US" sz="1400" b="0" dirty="0">
                <a:cs typeface="+mn-ea"/>
                <a:sym typeface="+mn-lt"/>
              </a:rPr>
              <a:t>，测验在修改单个模块的基础上对分类精度的影响</a:t>
            </a:r>
          </a:p>
        </p:txBody>
      </p:sp>
      <p:sp>
        <p:nvSpPr>
          <p:cNvPr id="45" name="矩形 44"/>
          <p:cNvSpPr/>
          <p:nvPr/>
        </p:nvSpPr>
        <p:spPr>
          <a:xfrm>
            <a:off x="5203134" y="3534737"/>
            <a:ext cx="244224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cs typeface="+mn-ea"/>
                <a:sym typeface="+mn-lt"/>
              </a:rPr>
              <a:t>消融实验</a:t>
            </a:r>
            <a:r>
              <a:rPr lang="en-US" altLang="zh-CN" sz="2000" b="1" dirty="0">
                <a:cs typeface="+mn-ea"/>
                <a:sym typeface="+mn-lt"/>
              </a:rPr>
              <a:t>1</a:t>
            </a:r>
            <a:r>
              <a:rPr lang="zh-CN" altLang="en-US" sz="2000" b="1" dirty="0">
                <a:cs typeface="+mn-ea"/>
                <a:sym typeface="+mn-lt"/>
              </a:rPr>
              <a:t>、</a:t>
            </a:r>
            <a:r>
              <a:rPr lang="en-US" altLang="zh-CN" sz="2000" b="1" dirty="0">
                <a:cs typeface="+mn-ea"/>
                <a:sym typeface="+mn-lt"/>
              </a:rPr>
              <a:t>2</a:t>
            </a:r>
            <a:r>
              <a:rPr lang="zh-CN" altLang="en-US" sz="2000" b="1" dirty="0">
                <a:cs typeface="+mn-ea"/>
                <a:sym typeface="+mn-lt"/>
              </a:rPr>
              <a:t>、</a:t>
            </a:r>
            <a:r>
              <a:rPr lang="en-US" altLang="zh-CN" sz="2000" b="1" dirty="0">
                <a:cs typeface="+mn-ea"/>
                <a:sym typeface="+mn-lt"/>
              </a:rPr>
              <a:t>3</a:t>
            </a:r>
          </a:p>
        </p:txBody>
      </p:sp>
      <p:sp>
        <p:nvSpPr>
          <p:cNvPr id="47" name="矩形 46"/>
          <p:cNvSpPr/>
          <p:nvPr>
            <p:custDataLst>
              <p:tags r:id="rId5"/>
            </p:custDataLst>
          </p:nvPr>
        </p:nvSpPr>
        <p:spPr>
          <a:xfrm>
            <a:off x="8479155" y="4805045"/>
            <a:ext cx="231775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cs typeface="+mn-ea"/>
                <a:sym typeface="+mn-lt"/>
              </a:rPr>
              <a:t>进一步升级网络，调整参数</a:t>
            </a:r>
          </a:p>
        </p:txBody>
      </p:sp>
      <p:sp>
        <p:nvSpPr>
          <p:cNvPr id="48" name="文本框 47"/>
          <p:cNvSpPr txBox="1"/>
          <p:nvPr>
            <p:custDataLst>
              <p:tags r:id="rId6"/>
            </p:custDataLst>
          </p:nvPr>
        </p:nvSpPr>
        <p:spPr>
          <a:xfrm>
            <a:off x="8883650" y="1952625"/>
            <a:ext cx="2595245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对移除</a:t>
            </a:r>
            <a:r>
              <a:rPr lang="en-US" altLang="zh-CN" sz="1400" dirty="0">
                <a:cs typeface="+mn-ea"/>
                <a:sym typeface="+mn-lt"/>
              </a:rPr>
              <a:t>ECAAttention</a:t>
            </a:r>
            <a:r>
              <a:rPr lang="zh-CN" altLang="en-US" sz="1400" dirty="0">
                <a:cs typeface="+mn-ea"/>
                <a:sym typeface="+mn-lt"/>
              </a:rPr>
              <a:t>、多尺度特征融合和替换分类层进行两两组合，测试对分类精度的影响</a:t>
            </a:r>
            <a:endParaRPr lang="zh-CN" altLang="en-US" sz="1400" b="0" dirty="0"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>
            <p:custDataLst>
              <p:tags r:id="rId7"/>
            </p:custDataLst>
          </p:nvPr>
        </p:nvSpPr>
        <p:spPr>
          <a:xfrm>
            <a:off x="8883604" y="1552803"/>
            <a:ext cx="244224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cs typeface="+mn-ea"/>
                <a:sym typeface="+mn-lt"/>
              </a:rPr>
              <a:t>消融实验</a:t>
            </a:r>
            <a:r>
              <a:rPr lang="en-US" altLang="zh-CN" sz="2000" b="1" dirty="0">
                <a:cs typeface="+mn-ea"/>
                <a:sym typeface="+mn-lt"/>
              </a:rPr>
              <a:t>4</a:t>
            </a:r>
            <a:r>
              <a:rPr lang="zh-CN" altLang="en-US" sz="2000" b="1" dirty="0">
                <a:cs typeface="+mn-ea"/>
                <a:sym typeface="+mn-lt"/>
              </a:rPr>
              <a:t>、</a:t>
            </a:r>
            <a:r>
              <a:rPr lang="en-US" altLang="zh-CN" sz="2000" b="1" dirty="0">
                <a:cs typeface="+mn-ea"/>
                <a:sym typeface="+mn-lt"/>
              </a:rPr>
              <a:t>5</a:t>
            </a:r>
            <a:r>
              <a:rPr lang="zh-CN" altLang="en-US" sz="2000" b="1" dirty="0">
                <a:cs typeface="+mn-ea"/>
                <a:sym typeface="+mn-lt"/>
              </a:rPr>
              <a:t>、</a:t>
            </a:r>
            <a:r>
              <a:rPr lang="en-US" altLang="zh-CN" sz="2000" b="1" dirty="0">
                <a:cs typeface="+mn-ea"/>
                <a:sym typeface="+mn-lt"/>
              </a:rPr>
              <a:t>6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884374" y="603670"/>
            <a:ext cx="24232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28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实验研究方法</a:t>
            </a:r>
            <a:endParaRPr lang="zh-CN" altLang="en-US" sz="2800" b="1" dirty="0">
              <a:effectLst/>
              <a:latin typeface="汉仪雅酷黑 65W" panose="020B0604020202020204" charset="-122"/>
              <a:ea typeface="汉仪雅酷黑 65W" panose="020B0604020202020204" charset="-122"/>
              <a:cs typeface="汉仪君黑-55W" panose="00020600040101010101" charset="-122"/>
              <a:sym typeface="+mn-ea"/>
            </a:endParaRPr>
          </a:p>
        </p:txBody>
      </p:sp>
      <p:grpSp>
        <p:nvGrpSpPr>
          <p:cNvPr id="53" name="组合 52"/>
          <p:cNvGrpSpPr/>
          <p:nvPr>
            <p:custDataLst>
              <p:tags r:id="rId8"/>
            </p:custDataLst>
          </p:nvPr>
        </p:nvGrpSpPr>
        <p:grpSpPr>
          <a:xfrm>
            <a:off x="1178560" y="2147570"/>
            <a:ext cx="10003790" cy="2574290"/>
            <a:chOff x="1856" y="3382"/>
            <a:chExt cx="15754" cy="4054"/>
          </a:xfrm>
        </p:grpSpPr>
        <p:grpSp>
          <p:nvGrpSpPr>
            <p:cNvPr id="39" name="组合 38"/>
            <p:cNvGrpSpPr/>
            <p:nvPr/>
          </p:nvGrpSpPr>
          <p:grpSpPr>
            <a:xfrm>
              <a:off x="1856" y="3382"/>
              <a:ext cx="15754" cy="4054"/>
              <a:chOff x="1381783" y="2025699"/>
              <a:chExt cx="10003507" cy="2574492"/>
            </a:xfrm>
          </p:grpSpPr>
          <p:sp>
            <p:nvSpPr>
              <p:cNvPr id="2" name="Oval 54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8974767" y="3697880"/>
                <a:ext cx="200025" cy="20006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10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" name="Oval 60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6001100" y="2294573"/>
                <a:ext cx="199993" cy="199987"/>
              </a:xfrm>
              <a:prstGeom prst="ellipse">
                <a:avLst/>
              </a:prstGeom>
              <a:ln w="19050">
                <a:solidFill>
                  <a:schemeClr val="accent1">
                    <a:lumMod val="10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dk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" name="Oval 63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4110648" y="3897952"/>
                <a:ext cx="200050" cy="200026"/>
              </a:xfrm>
              <a:prstGeom prst="ellipse">
                <a:avLst/>
              </a:prstGeom>
              <a:solidFill>
                <a:srgbClr val="F9F9F9"/>
              </a:solidFill>
              <a:ln w="19050">
                <a:solidFill>
                  <a:schemeClr val="accent1">
                    <a:lumMod val="10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" name="Oval 66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1559244" y="3197613"/>
                <a:ext cx="200024" cy="199955"/>
              </a:xfrm>
              <a:prstGeom prst="ellipse">
                <a:avLst/>
              </a:prstGeom>
              <a:ln w="19050">
                <a:solidFill>
                  <a:schemeClr val="accent1">
                    <a:lumMod val="10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dk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6" name="Oval 60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7968643" y="2296537"/>
                <a:ext cx="199993" cy="199987"/>
              </a:xfrm>
              <a:prstGeom prst="ellipse">
                <a:avLst/>
              </a:prstGeom>
              <a:ln w="19050">
                <a:solidFill>
                  <a:schemeClr val="accent1">
                    <a:lumMod val="10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dk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cxnSp>
            <p:nvCxnSpPr>
              <p:cNvPr id="7" name="连接符: 肘形 6"/>
              <p:cNvCxnSpPr>
                <a:stCxn id="5" idx="6"/>
                <a:endCxn id="4" idx="2"/>
              </p:cNvCxnSpPr>
              <p:nvPr>
                <p:custDataLst>
                  <p:tags r:id="rId16"/>
                </p:custDataLst>
              </p:nvPr>
            </p:nvCxnSpPr>
            <p:spPr>
              <a:xfrm>
                <a:off x="1759268" y="3297591"/>
                <a:ext cx="2351380" cy="700374"/>
              </a:xfrm>
              <a:prstGeom prst="bentConnector3">
                <a:avLst/>
              </a:prstGeom>
              <a:ln>
                <a:solidFill>
                  <a:schemeClr val="accent1">
                    <a:lumMod val="10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连接符: 肘形 7"/>
              <p:cNvCxnSpPr>
                <a:stCxn id="4" idx="6"/>
                <a:endCxn id="3" idx="2"/>
              </p:cNvCxnSpPr>
              <p:nvPr>
                <p:custDataLst>
                  <p:tags r:id="rId17"/>
                </p:custDataLst>
              </p:nvPr>
            </p:nvCxnSpPr>
            <p:spPr>
              <a:xfrm flipV="1">
                <a:off x="4310698" y="2394567"/>
                <a:ext cx="1690402" cy="1603398"/>
              </a:xfrm>
              <a:prstGeom prst="bentConnector3">
                <a:avLst/>
              </a:prstGeom>
              <a:ln>
                <a:solidFill>
                  <a:schemeClr val="accent1">
                    <a:lumMod val="10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连接符: 肘形 8"/>
              <p:cNvCxnSpPr>
                <a:stCxn id="3" idx="6"/>
                <a:endCxn id="6" idx="2"/>
              </p:cNvCxnSpPr>
              <p:nvPr>
                <p:custDataLst>
                  <p:tags r:id="rId18"/>
                </p:custDataLst>
              </p:nvPr>
            </p:nvCxnSpPr>
            <p:spPr>
              <a:xfrm>
                <a:off x="6201093" y="2394567"/>
                <a:ext cx="1767550" cy="1964"/>
              </a:xfrm>
              <a:prstGeom prst="bentConnector3">
                <a:avLst/>
              </a:prstGeom>
              <a:ln>
                <a:solidFill>
                  <a:schemeClr val="accent1">
                    <a:lumMod val="10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连接符: 肘形 9"/>
              <p:cNvCxnSpPr>
                <a:stCxn id="6" idx="4"/>
                <a:endCxn id="2" idx="0"/>
              </p:cNvCxnSpPr>
              <p:nvPr>
                <p:custDataLst>
                  <p:tags r:id="rId19"/>
                </p:custDataLst>
              </p:nvPr>
            </p:nvCxnSpPr>
            <p:spPr>
              <a:xfrm rot="16200000" flipH="1">
                <a:off x="7971032" y="2594132"/>
                <a:ext cx="1201356" cy="1006140"/>
              </a:xfrm>
              <a:prstGeom prst="bentConnector3">
                <a:avLst/>
              </a:prstGeom>
              <a:ln>
                <a:solidFill>
                  <a:schemeClr val="accent1">
                    <a:lumMod val="10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>
                <a:stCxn id="2" idx="6"/>
              </p:cNvCxnSpPr>
              <p:nvPr>
                <p:custDataLst>
                  <p:tags r:id="rId20"/>
                </p:custDataLst>
              </p:nvPr>
            </p:nvCxnSpPr>
            <p:spPr>
              <a:xfrm>
                <a:off x="9174792" y="3797914"/>
                <a:ext cx="1033199" cy="0"/>
              </a:xfrm>
              <a:prstGeom prst="straightConnector1">
                <a:avLst/>
              </a:prstGeom>
              <a:ln>
                <a:solidFill>
                  <a:schemeClr val="accent1">
                    <a:lumMod val="10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组合 11"/>
              <p:cNvGrpSpPr/>
              <p:nvPr/>
            </p:nvGrpSpPr>
            <p:grpSpPr>
              <a:xfrm>
                <a:off x="5825670" y="2595173"/>
                <a:ext cx="602226" cy="602226"/>
                <a:chOff x="2625494" y="1412890"/>
                <a:chExt cx="602226" cy="602226"/>
              </a:xfrm>
            </p:grpSpPr>
            <p:sp>
              <p:nvSpPr>
                <p:cNvPr id="13" name="椭圆 12"/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2625494" y="1412890"/>
                  <a:ext cx="602226" cy="6022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>
                    <a:latin typeface="+mn-ea"/>
                    <a:cs typeface="+mn-ea"/>
                    <a:sym typeface="+mn-lt"/>
                  </a:endParaRPr>
                </a:p>
              </p:txBody>
            </p:sp>
            <p:grpSp>
              <p:nvGrpSpPr>
                <p:cNvPr id="14" name="Group 273"/>
                <p:cNvGrpSpPr/>
                <p:nvPr/>
              </p:nvGrpSpPr>
              <p:grpSpPr>
                <a:xfrm>
                  <a:off x="2759833" y="1547229"/>
                  <a:ext cx="333548" cy="333548"/>
                  <a:chOff x="4424363" y="754063"/>
                  <a:chExt cx="280987" cy="280987"/>
                </a:xfrm>
                <a:solidFill>
                  <a:schemeClr val="bg1"/>
                </a:solidFill>
              </p:grpSpPr>
              <p:sp>
                <p:nvSpPr>
                  <p:cNvPr id="15" name="Freeform 14"/>
                  <p:cNvSpPr/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424363" y="942975"/>
                    <a:ext cx="92075" cy="92075"/>
                  </a:xfrm>
                  <a:custGeom>
                    <a:avLst/>
                    <a:gdLst/>
                    <a:ahLst/>
                    <a:cxnLst>
                      <a:cxn ang="0">
                        <a:pos x="8" y="0"/>
                      </a:cxn>
                      <a:cxn ang="0">
                        <a:pos x="3" y="29"/>
                      </a:cxn>
                      <a:cxn ang="0">
                        <a:pos x="0" y="58"/>
                      </a:cxn>
                      <a:cxn ang="0">
                        <a:pos x="29" y="53"/>
                      </a:cxn>
                      <a:cxn ang="0">
                        <a:pos x="58" y="50"/>
                      </a:cxn>
                      <a:cxn ang="0">
                        <a:pos x="32" y="24"/>
                      </a:cxn>
                      <a:cxn ang="0">
                        <a:pos x="8" y="0"/>
                      </a:cxn>
                    </a:cxnLst>
                    <a:rect l="0" t="0" r="r" b="b"/>
                    <a:pathLst>
                      <a:path w="58" h="58">
                        <a:moveTo>
                          <a:pt x="8" y="0"/>
                        </a:moveTo>
                        <a:lnTo>
                          <a:pt x="3" y="29"/>
                        </a:lnTo>
                        <a:lnTo>
                          <a:pt x="0" y="58"/>
                        </a:lnTo>
                        <a:lnTo>
                          <a:pt x="29" y="53"/>
                        </a:lnTo>
                        <a:lnTo>
                          <a:pt x="58" y="50"/>
                        </a:lnTo>
                        <a:lnTo>
                          <a:pt x="32" y="24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000">
                      <a:latin typeface="汉仪君黑-55W" panose="00020600040101010101" charset="-122"/>
                      <a:ea typeface="汉仪君黑-55W" panose="00020600040101010101" charset="-122"/>
                      <a:cs typeface="汉仪君黑-55W" panose="00020600040101010101" charset="-122"/>
                      <a:sym typeface="+mn-lt"/>
                    </a:endParaRPr>
                  </a:p>
                </p:txBody>
              </p:sp>
              <p:sp>
                <p:nvSpPr>
                  <p:cNvPr id="16" name="Freeform 15"/>
                  <p:cNvSpPr/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4449763" y="800100"/>
                    <a:ext cx="206375" cy="209550"/>
                  </a:xfrm>
                  <a:custGeom>
                    <a:avLst/>
                    <a:gdLst/>
                    <a:ahLst/>
                    <a:cxnLst>
                      <a:cxn ang="0">
                        <a:pos x="50" y="114"/>
                      </a:cxn>
                      <a:cxn ang="0">
                        <a:pos x="40" y="106"/>
                      </a:cxn>
                      <a:cxn ang="0">
                        <a:pos x="114" y="32"/>
                      </a:cxn>
                      <a:cxn ang="0">
                        <a:pos x="98" y="16"/>
                      </a:cxn>
                      <a:cxn ang="0">
                        <a:pos x="24" y="90"/>
                      </a:cxn>
                      <a:cxn ang="0">
                        <a:pos x="16" y="82"/>
                      </a:cxn>
                      <a:cxn ang="0">
                        <a:pos x="90" y="8"/>
                      </a:cxn>
                      <a:cxn ang="0">
                        <a:pos x="82" y="0"/>
                      </a:cxn>
                      <a:cxn ang="0">
                        <a:pos x="0" y="82"/>
                      </a:cxn>
                      <a:cxn ang="0">
                        <a:pos x="50" y="132"/>
                      </a:cxn>
                      <a:cxn ang="0">
                        <a:pos x="130" y="50"/>
                      </a:cxn>
                      <a:cxn ang="0">
                        <a:pos x="122" y="42"/>
                      </a:cxn>
                      <a:cxn ang="0">
                        <a:pos x="50" y="114"/>
                      </a:cxn>
                    </a:cxnLst>
                    <a:rect l="0" t="0" r="r" b="b"/>
                    <a:pathLst>
                      <a:path w="130" h="132">
                        <a:moveTo>
                          <a:pt x="50" y="114"/>
                        </a:moveTo>
                        <a:lnTo>
                          <a:pt x="40" y="106"/>
                        </a:lnTo>
                        <a:lnTo>
                          <a:pt x="114" y="32"/>
                        </a:lnTo>
                        <a:lnTo>
                          <a:pt x="98" y="16"/>
                        </a:lnTo>
                        <a:lnTo>
                          <a:pt x="24" y="90"/>
                        </a:lnTo>
                        <a:lnTo>
                          <a:pt x="16" y="82"/>
                        </a:lnTo>
                        <a:lnTo>
                          <a:pt x="90" y="8"/>
                        </a:lnTo>
                        <a:lnTo>
                          <a:pt x="82" y="0"/>
                        </a:lnTo>
                        <a:lnTo>
                          <a:pt x="0" y="82"/>
                        </a:lnTo>
                        <a:lnTo>
                          <a:pt x="50" y="132"/>
                        </a:lnTo>
                        <a:lnTo>
                          <a:pt x="130" y="50"/>
                        </a:lnTo>
                        <a:lnTo>
                          <a:pt x="122" y="42"/>
                        </a:lnTo>
                        <a:lnTo>
                          <a:pt x="50" y="11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000">
                      <a:latin typeface="汉仪君黑-55W" panose="00020600040101010101" charset="-122"/>
                      <a:ea typeface="汉仪君黑-55W" panose="00020600040101010101" charset="-122"/>
                      <a:cs typeface="汉仪君黑-55W" panose="00020600040101010101" charset="-122"/>
                      <a:sym typeface="+mn-lt"/>
                    </a:endParaRPr>
                  </a:p>
                </p:txBody>
              </p:sp>
              <p:sp>
                <p:nvSpPr>
                  <p:cNvPr id="17" name="Freeform 16"/>
                  <p:cNvSpPr/>
                  <p:nvPr>
                    <p:custDataLst>
                      <p:tags r:id="rId39"/>
                    </p:custDataLst>
                  </p:nvPr>
                </p:nvSpPr>
                <p:spPr bwMode="auto">
                  <a:xfrm>
                    <a:off x="4594225" y="754063"/>
                    <a:ext cx="111125" cy="112713"/>
                  </a:xfrm>
                  <a:custGeom>
                    <a:avLst/>
                    <a:gdLst/>
                    <a:ahLst/>
                    <a:cxnLst>
                      <a:cxn ang="0">
                        <a:pos x="40" y="24"/>
                      </a:cxn>
                      <a:cxn ang="0">
                        <a:pos x="20" y="3"/>
                      </a:cxn>
                      <a:cxn ang="0">
                        <a:pos x="10" y="3"/>
                      </a:cxn>
                      <a:cxn ang="0">
                        <a:pos x="9" y="4"/>
                      </a:cxn>
                      <a:cxn ang="0">
                        <a:pos x="9" y="4"/>
                      </a:cxn>
                      <a:cxn ang="0">
                        <a:pos x="0" y="13"/>
                      </a:cxn>
                      <a:cxn ang="0">
                        <a:pos x="30" y="44"/>
                      </a:cxn>
                      <a:cxn ang="0">
                        <a:pos x="40" y="34"/>
                      </a:cxn>
                      <a:cxn ang="0">
                        <a:pos x="40" y="34"/>
                      </a:cxn>
                      <a:cxn ang="0">
                        <a:pos x="40" y="33"/>
                      </a:cxn>
                      <a:cxn ang="0">
                        <a:pos x="40" y="24"/>
                      </a:cxn>
                    </a:cxnLst>
                    <a:rect l="0" t="0" r="r" b="b"/>
                    <a:pathLst>
                      <a:path w="43" h="44">
                        <a:moveTo>
                          <a:pt x="40" y="24"/>
                        </a:moveTo>
                        <a:cubicBezTo>
                          <a:pt x="20" y="3"/>
                          <a:pt x="20" y="3"/>
                          <a:pt x="20" y="3"/>
                        </a:cubicBezTo>
                        <a:cubicBezTo>
                          <a:pt x="17" y="0"/>
                          <a:pt x="13" y="0"/>
                          <a:pt x="10" y="3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30" y="44"/>
                          <a:pt x="30" y="44"/>
                          <a:pt x="30" y="44"/>
                        </a:cubicBezTo>
                        <a:cubicBezTo>
                          <a:pt x="40" y="34"/>
                          <a:pt x="40" y="34"/>
                          <a:pt x="40" y="34"/>
                        </a:cubicBezTo>
                        <a:cubicBezTo>
                          <a:pt x="40" y="34"/>
                          <a:pt x="40" y="34"/>
                          <a:pt x="40" y="34"/>
                        </a:cubicBezTo>
                        <a:cubicBezTo>
                          <a:pt x="40" y="33"/>
                          <a:pt x="40" y="33"/>
                          <a:pt x="40" y="33"/>
                        </a:cubicBezTo>
                        <a:cubicBezTo>
                          <a:pt x="43" y="31"/>
                          <a:pt x="43" y="26"/>
                          <a:pt x="40" y="2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000">
                      <a:latin typeface="汉仪君黑-55W" panose="00020600040101010101" charset="-122"/>
                      <a:ea typeface="汉仪君黑-55W" panose="00020600040101010101" charset="-122"/>
                      <a:cs typeface="汉仪君黑-55W" panose="00020600040101010101" charset="-122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18" name="组合 17"/>
              <p:cNvGrpSpPr/>
              <p:nvPr/>
            </p:nvGrpSpPr>
            <p:grpSpPr>
              <a:xfrm>
                <a:off x="3885907" y="3096455"/>
                <a:ext cx="602226" cy="602226"/>
                <a:chOff x="1853985" y="1423473"/>
                <a:chExt cx="602226" cy="602226"/>
              </a:xfrm>
            </p:grpSpPr>
            <p:sp>
              <p:nvSpPr>
                <p:cNvPr id="19" name="椭圆 18"/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1853985" y="1423473"/>
                  <a:ext cx="602226" cy="602226"/>
                </a:xfrm>
                <a:prstGeom prst="ellipse">
                  <a:avLst/>
                </a:pr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Freeform 17"/>
                <p:cNvSpPr/>
                <p:nvPr>
                  <p:custDataLst>
                    <p:tags r:id="rId35"/>
                  </p:custDataLst>
                </p:nvPr>
              </p:nvSpPr>
              <p:spPr bwMode="auto">
                <a:xfrm>
                  <a:off x="1946079" y="1544776"/>
                  <a:ext cx="395736" cy="337318"/>
                </a:xfrm>
                <a:custGeom>
                  <a:avLst/>
                  <a:gdLst/>
                  <a:ahLst/>
                  <a:cxnLst>
                    <a:cxn ang="0">
                      <a:pos x="36" y="111"/>
                    </a:cxn>
                    <a:cxn ang="0">
                      <a:pos x="23" y="104"/>
                    </a:cxn>
                    <a:cxn ang="0">
                      <a:pos x="22" y="104"/>
                    </a:cxn>
                    <a:cxn ang="0">
                      <a:pos x="22" y="65"/>
                    </a:cxn>
                    <a:cxn ang="0">
                      <a:pos x="55" y="32"/>
                    </a:cxn>
                    <a:cxn ang="0">
                      <a:pos x="75" y="12"/>
                    </a:cxn>
                    <a:cxn ang="0">
                      <a:pos x="111" y="16"/>
                    </a:cxn>
                    <a:cxn ang="0">
                      <a:pos x="123" y="55"/>
                    </a:cxn>
                    <a:cxn ang="0">
                      <a:pos x="76" y="104"/>
                    </a:cxn>
                    <a:cxn ang="0">
                      <a:pos x="69" y="104"/>
                    </a:cxn>
                    <a:cxn ang="0">
                      <a:pos x="69" y="97"/>
                    </a:cxn>
                    <a:cxn ang="0">
                      <a:pos x="115" y="49"/>
                    </a:cxn>
                    <a:cxn ang="0">
                      <a:pos x="104" y="23"/>
                    </a:cxn>
                    <a:cxn ang="0">
                      <a:pos x="83" y="19"/>
                    </a:cxn>
                    <a:cxn ang="0">
                      <a:pos x="62" y="40"/>
                    </a:cxn>
                    <a:cxn ang="0">
                      <a:pos x="30" y="72"/>
                    </a:cxn>
                    <a:cxn ang="0">
                      <a:pos x="30" y="97"/>
                    </a:cxn>
                    <a:cxn ang="0">
                      <a:pos x="30" y="97"/>
                    </a:cxn>
                    <a:cxn ang="0">
                      <a:pos x="43" y="96"/>
                    </a:cxn>
                    <a:cxn ang="0">
                      <a:pos x="52" y="88"/>
                    </a:cxn>
                    <a:cxn ang="0">
                      <a:pos x="88" y="51"/>
                    </a:cxn>
                    <a:cxn ang="0">
                      <a:pos x="89" y="44"/>
                    </a:cxn>
                    <a:cxn ang="0">
                      <a:pos x="81" y="48"/>
                    </a:cxn>
                    <a:cxn ang="0">
                      <a:pos x="47" y="82"/>
                    </a:cxn>
                    <a:cxn ang="0">
                      <a:pos x="39" y="82"/>
                    </a:cxn>
                    <a:cxn ang="0">
                      <a:pos x="40" y="74"/>
                    </a:cxn>
                    <a:cxn ang="0">
                      <a:pos x="73" y="41"/>
                    </a:cxn>
                    <a:cxn ang="0">
                      <a:pos x="96" y="36"/>
                    </a:cxn>
                    <a:cxn ang="0">
                      <a:pos x="96" y="58"/>
                    </a:cxn>
                    <a:cxn ang="0">
                      <a:pos x="59" y="95"/>
                    </a:cxn>
                    <a:cxn ang="0">
                      <a:pos x="50" y="104"/>
                    </a:cxn>
                    <a:cxn ang="0">
                      <a:pos x="36" y="111"/>
                    </a:cxn>
                  </a:cxnLst>
                  <a:rect l="0" t="0" r="r" b="b"/>
                  <a:pathLst>
                    <a:path w="130" h="111">
                      <a:moveTo>
                        <a:pt x="36" y="111"/>
                      </a:moveTo>
                      <a:cubicBezTo>
                        <a:pt x="31" y="111"/>
                        <a:pt x="27" y="109"/>
                        <a:pt x="23" y="104"/>
                      </a:cubicBezTo>
                      <a:cubicBezTo>
                        <a:pt x="22" y="104"/>
                        <a:pt x="22" y="104"/>
                        <a:pt x="22" y="104"/>
                      </a:cubicBezTo>
                      <a:cubicBezTo>
                        <a:pt x="18" y="100"/>
                        <a:pt x="0" y="85"/>
                        <a:pt x="22" y="65"/>
                      </a:cubicBezTo>
                      <a:cubicBezTo>
                        <a:pt x="31" y="56"/>
                        <a:pt x="43" y="44"/>
                        <a:pt x="55" y="32"/>
                      </a:cubicBezTo>
                      <a:cubicBezTo>
                        <a:pt x="61" y="26"/>
                        <a:pt x="68" y="19"/>
                        <a:pt x="75" y="12"/>
                      </a:cubicBezTo>
                      <a:cubicBezTo>
                        <a:pt x="88" y="0"/>
                        <a:pt x="97" y="2"/>
                        <a:pt x="111" y="16"/>
                      </a:cubicBezTo>
                      <a:cubicBezTo>
                        <a:pt x="127" y="32"/>
                        <a:pt x="130" y="47"/>
                        <a:pt x="123" y="55"/>
                      </a:cubicBezTo>
                      <a:cubicBezTo>
                        <a:pt x="114" y="66"/>
                        <a:pt x="78" y="103"/>
                        <a:pt x="76" y="104"/>
                      </a:cubicBezTo>
                      <a:cubicBezTo>
                        <a:pt x="74" y="106"/>
                        <a:pt x="71" y="106"/>
                        <a:pt x="69" y="104"/>
                      </a:cubicBezTo>
                      <a:cubicBezTo>
                        <a:pt x="67" y="102"/>
                        <a:pt x="67" y="99"/>
                        <a:pt x="69" y="97"/>
                      </a:cubicBezTo>
                      <a:cubicBezTo>
                        <a:pt x="69" y="96"/>
                        <a:pt x="106" y="59"/>
                        <a:pt x="115" y="49"/>
                      </a:cubicBezTo>
                      <a:cubicBezTo>
                        <a:pt x="118" y="46"/>
                        <a:pt x="118" y="37"/>
                        <a:pt x="104" y="23"/>
                      </a:cubicBezTo>
                      <a:cubicBezTo>
                        <a:pt x="95" y="15"/>
                        <a:pt x="93" y="9"/>
                        <a:pt x="83" y="19"/>
                      </a:cubicBezTo>
                      <a:cubicBezTo>
                        <a:pt x="76" y="26"/>
                        <a:pt x="69" y="33"/>
                        <a:pt x="62" y="40"/>
                      </a:cubicBezTo>
                      <a:cubicBezTo>
                        <a:pt x="50" y="52"/>
                        <a:pt x="38" y="63"/>
                        <a:pt x="30" y="72"/>
                      </a:cubicBezTo>
                      <a:cubicBezTo>
                        <a:pt x="16" y="85"/>
                        <a:pt x="25" y="92"/>
                        <a:pt x="30" y="97"/>
                      </a:cubicBezTo>
                      <a:cubicBezTo>
                        <a:pt x="30" y="97"/>
                        <a:pt x="30" y="97"/>
                        <a:pt x="30" y="97"/>
                      </a:cubicBezTo>
                      <a:cubicBezTo>
                        <a:pt x="34" y="101"/>
                        <a:pt x="37" y="102"/>
                        <a:pt x="43" y="96"/>
                      </a:cubicBezTo>
                      <a:cubicBezTo>
                        <a:pt x="44" y="95"/>
                        <a:pt x="47" y="92"/>
                        <a:pt x="52" y="88"/>
                      </a:cubicBezTo>
                      <a:cubicBezTo>
                        <a:pt x="63" y="77"/>
                        <a:pt x="84" y="57"/>
                        <a:pt x="88" y="51"/>
                      </a:cubicBezTo>
                      <a:cubicBezTo>
                        <a:pt x="89" y="50"/>
                        <a:pt x="91" y="46"/>
                        <a:pt x="89" y="44"/>
                      </a:cubicBezTo>
                      <a:cubicBezTo>
                        <a:pt x="87" y="42"/>
                        <a:pt x="82" y="46"/>
                        <a:pt x="81" y="48"/>
                      </a:cubicBezTo>
                      <a:cubicBezTo>
                        <a:pt x="66" y="63"/>
                        <a:pt x="47" y="82"/>
                        <a:pt x="47" y="82"/>
                      </a:cubicBezTo>
                      <a:cubicBezTo>
                        <a:pt x="45" y="84"/>
                        <a:pt x="41" y="84"/>
                        <a:pt x="39" y="82"/>
                      </a:cubicBezTo>
                      <a:cubicBezTo>
                        <a:pt x="37" y="80"/>
                        <a:pt x="37" y="76"/>
                        <a:pt x="40" y="74"/>
                      </a:cubicBezTo>
                      <a:cubicBezTo>
                        <a:pt x="40" y="74"/>
                        <a:pt x="59" y="56"/>
                        <a:pt x="73" y="41"/>
                      </a:cubicBezTo>
                      <a:cubicBezTo>
                        <a:pt x="82" y="31"/>
                        <a:pt x="91" y="32"/>
                        <a:pt x="96" y="36"/>
                      </a:cubicBezTo>
                      <a:cubicBezTo>
                        <a:pt x="102" y="42"/>
                        <a:pt x="101" y="52"/>
                        <a:pt x="96" y="58"/>
                      </a:cubicBezTo>
                      <a:cubicBezTo>
                        <a:pt x="92" y="63"/>
                        <a:pt x="75" y="79"/>
                        <a:pt x="59" y="95"/>
                      </a:cubicBezTo>
                      <a:cubicBezTo>
                        <a:pt x="55" y="99"/>
                        <a:pt x="52" y="102"/>
                        <a:pt x="50" y="104"/>
                      </a:cubicBezTo>
                      <a:cubicBezTo>
                        <a:pt x="45" y="108"/>
                        <a:pt x="41" y="111"/>
                        <a:pt x="36" y="1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2000">
                    <a:latin typeface="汉仪君黑-55W" panose="00020600040101010101" charset="-122"/>
                    <a:ea typeface="汉仪君黑-55W" panose="00020600040101010101" charset="-122"/>
                    <a:cs typeface="汉仪君黑-55W" panose="00020600040101010101" charset="-122"/>
                    <a:sym typeface="+mn-lt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381783" y="3596834"/>
                <a:ext cx="602226" cy="602226"/>
                <a:chOff x="1082476" y="1423473"/>
                <a:chExt cx="602226" cy="602226"/>
              </a:xfrm>
            </p:grpSpPr>
            <p:sp>
              <p:nvSpPr>
                <p:cNvPr id="22" name="椭圆 21"/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1082476" y="1423473"/>
                  <a:ext cx="602226" cy="6022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>
                    <a:latin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Freeform 8"/>
                <p:cNvSpPr>
                  <a:spLocks noEditPoints="1"/>
                </p:cNvSpPr>
                <p:nvPr>
                  <p:custDataLst>
                    <p:tags r:id="rId33"/>
                  </p:custDataLst>
                </p:nvPr>
              </p:nvSpPr>
              <p:spPr bwMode="auto">
                <a:xfrm>
                  <a:off x="1205340" y="1558402"/>
                  <a:ext cx="356499" cy="332368"/>
                </a:xfrm>
                <a:custGeom>
                  <a:avLst/>
                  <a:gdLst>
                    <a:gd name="T0" fmla="*/ 171 w 258"/>
                    <a:gd name="T1" fmla="*/ 131 h 241"/>
                    <a:gd name="T2" fmla="*/ 152 w 258"/>
                    <a:gd name="T3" fmla="*/ 125 h 241"/>
                    <a:gd name="T4" fmla="*/ 193 w 258"/>
                    <a:gd name="T5" fmla="*/ 97 h 241"/>
                    <a:gd name="T6" fmla="*/ 237 w 258"/>
                    <a:gd name="T7" fmla="*/ 34 h 241"/>
                    <a:gd name="T8" fmla="*/ 203 w 258"/>
                    <a:gd name="T9" fmla="*/ 47 h 241"/>
                    <a:gd name="T10" fmla="*/ 208 w 258"/>
                    <a:gd name="T11" fmla="*/ 13 h 241"/>
                    <a:gd name="T12" fmla="*/ 201 w 258"/>
                    <a:gd name="T13" fmla="*/ 1 h 241"/>
                    <a:gd name="T14" fmla="*/ 145 w 258"/>
                    <a:gd name="T15" fmla="*/ 62 h 241"/>
                    <a:gd name="T16" fmla="*/ 72 w 258"/>
                    <a:gd name="T17" fmla="*/ 45 h 241"/>
                    <a:gd name="T18" fmla="*/ 81 w 258"/>
                    <a:gd name="T19" fmla="*/ 32 h 241"/>
                    <a:gd name="T20" fmla="*/ 37 w 258"/>
                    <a:gd name="T21" fmla="*/ 2 h 241"/>
                    <a:gd name="T22" fmla="*/ 19 w 258"/>
                    <a:gd name="T23" fmla="*/ 11 h 241"/>
                    <a:gd name="T24" fmla="*/ 42 w 258"/>
                    <a:gd name="T25" fmla="*/ 61 h 241"/>
                    <a:gd name="T26" fmla="*/ 49 w 258"/>
                    <a:gd name="T27" fmla="*/ 65 h 241"/>
                    <a:gd name="T28" fmla="*/ 61 w 258"/>
                    <a:gd name="T29" fmla="*/ 56 h 241"/>
                    <a:gd name="T30" fmla="*/ 11 w 258"/>
                    <a:gd name="T31" fmla="*/ 195 h 241"/>
                    <a:gd name="T32" fmla="*/ 1 w 258"/>
                    <a:gd name="T33" fmla="*/ 222 h 241"/>
                    <a:gd name="T34" fmla="*/ 11 w 258"/>
                    <a:gd name="T35" fmla="*/ 239 h 241"/>
                    <a:gd name="T36" fmla="*/ 20 w 258"/>
                    <a:gd name="T37" fmla="*/ 241 h 241"/>
                    <a:gd name="T38" fmla="*/ 47 w 258"/>
                    <a:gd name="T39" fmla="*/ 231 h 241"/>
                    <a:gd name="T40" fmla="*/ 154 w 258"/>
                    <a:gd name="T41" fmla="*/ 149 h 241"/>
                    <a:gd name="T42" fmla="*/ 147 w 258"/>
                    <a:gd name="T43" fmla="*/ 167 h 241"/>
                    <a:gd name="T44" fmla="*/ 225 w 258"/>
                    <a:gd name="T45" fmla="*/ 241 h 241"/>
                    <a:gd name="T46" fmla="*/ 255 w 258"/>
                    <a:gd name="T47" fmla="*/ 215 h 241"/>
                    <a:gd name="T48" fmla="*/ 183 w 258"/>
                    <a:gd name="T49" fmla="*/ 131 h 241"/>
                    <a:gd name="T50" fmla="*/ 36 w 258"/>
                    <a:gd name="T51" fmla="*/ 20 h 241"/>
                    <a:gd name="T52" fmla="*/ 51 w 258"/>
                    <a:gd name="T53" fmla="*/ 44 h 241"/>
                    <a:gd name="T54" fmla="*/ 19 w 258"/>
                    <a:gd name="T55" fmla="*/ 224 h 241"/>
                    <a:gd name="T56" fmla="*/ 24 w 258"/>
                    <a:gd name="T57" fmla="*/ 205 h 241"/>
                    <a:gd name="T58" fmla="*/ 161 w 258"/>
                    <a:gd name="T59" fmla="*/ 65 h 241"/>
                    <a:gd name="T60" fmla="*/ 188 w 258"/>
                    <a:gd name="T61" fmla="*/ 18 h 241"/>
                    <a:gd name="T62" fmla="*/ 179 w 258"/>
                    <a:gd name="T63" fmla="*/ 47 h 241"/>
                    <a:gd name="T64" fmla="*/ 205 w 258"/>
                    <a:gd name="T65" fmla="*/ 64 h 241"/>
                    <a:gd name="T66" fmla="*/ 193 w 258"/>
                    <a:gd name="T67" fmla="*/ 81 h 241"/>
                    <a:gd name="T68" fmla="*/ 171 w 258"/>
                    <a:gd name="T69" fmla="*/ 83 h 241"/>
                    <a:gd name="T70" fmla="*/ 225 w 258"/>
                    <a:gd name="T71" fmla="*/ 222 h 241"/>
                    <a:gd name="T72" fmla="*/ 177 w 258"/>
                    <a:gd name="T73" fmla="*/ 148 h 241"/>
                    <a:gd name="T74" fmla="*/ 225 w 258"/>
                    <a:gd name="T75" fmla="*/ 222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58" h="241">
                      <a:moveTo>
                        <a:pt x="183" y="131"/>
                      </a:moveTo>
                      <a:cubicBezTo>
                        <a:pt x="180" y="128"/>
                        <a:pt x="174" y="128"/>
                        <a:pt x="171" y="131"/>
                      </a:cubicBezTo>
                      <a:cubicBezTo>
                        <a:pt x="165" y="138"/>
                        <a:pt x="165" y="138"/>
                        <a:pt x="165" y="138"/>
                      </a:cubicBezTo>
                      <a:cubicBezTo>
                        <a:pt x="152" y="125"/>
                        <a:pt x="152" y="125"/>
                        <a:pt x="152" y="125"/>
                      </a:cubicBezTo>
                      <a:cubicBezTo>
                        <a:pt x="180" y="97"/>
                        <a:pt x="180" y="97"/>
                        <a:pt x="180" y="97"/>
                      </a:cubicBezTo>
                      <a:cubicBezTo>
                        <a:pt x="193" y="97"/>
                        <a:pt x="193" y="97"/>
                        <a:pt x="193" y="97"/>
                      </a:cubicBezTo>
                      <a:cubicBezTo>
                        <a:pt x="224" y="97"/>
                        <a:pt x="241" y="78"/>
                        <a:pt x="241" y="41"/>
                      </a:cubicBezTo>
                      <a:cubicBezTo>
                        <a:pt x="241" y="38"/>
                        <a:pt x="240" y="36"/>
                        <a:pt x="237" y="34"/>
                      </a:cubicBezTo>
                      <a:cubicBezTo>
                        <a:pt x="235" y="33"/>
                        <a:pt x="232" y="33"/>
                        <a:pt x="229" y="34"/>
                      </a:cubicBezTo>
                      <a:cubicBezTo>
                        <a:pt x="203" y="47"/>
                        <a:pt x="203" y="47"/>
                        <a:pt x="203" y="47"/>
                      </a:cubicBezTo>
                      <a:cubicBezTo>
                        <a:pt x="195" y="39"/>
                        <a:pt x="195" y="39"/>
                        <a:pt x="195" y="39"/>
                      </a:cubicBezTo>
                      <a:cubicBezTo>
                        <a:pt x="208" y="13"/>
                        <a:pt x="208" y="13"/>
                        <a:pt x="208" y="13"/>
                      </a:cubicBezTo>
                      <a:cubicBezTo>
                        <a:pt x="209" y="10"/>
                        <a:pt x="209" y="7"/>
                        <a:pt x="208" y="5"/>
                      </a:cubicBezTo>
                      <a:cubicBezTo>
                        <a:pt x="206" y="2"/>
                        <a:pt x="204" y="1"/>
                        <a:pt x="201" y="1"/>
                      </a:cubicBezTo>
                      <a:cubicBezTo>
                        <a:pt x="164" y="1"/>
                        <a:pt x="145" y="18"/>
                        <a:pt x="145" y="49"/>
                      </a:cubicBezTo>
                      <a:cubicBezTo>
                        <a:pt x="145" y="62"/>
                        <a:pt x="145" y="62"/>
                        <a:pt x="145" y="62"/>
                      </a:cubicBezTo>
                      <a:cubicBezTo>
                        <a:pt x="117" y="90"/>
                        <a:pt x="117" y="90"/>
                        <a:pt x="117" y="90"/>
                      </a:cubicBezTo>
                      <a:cubicBezTo>
                        <a:pt x="72" y="45"/>
                        <a:pt x="72" y="45"/>
                        <a:pt x="72" y="45"/>
                      </a:cubicBezTo>
                      <a:cubicBezTo>
                        <a:pt x="79" y="39"/>
                        <a:pt x="79" y="39"/>
                        <a:pt x="79" y="39"/>
                      </a:cubicBezTo>
                      <a:cubicBezTo>
                        <a:pt x="80" y="37"/>
                        <a:pt x="81" y="34"/>
                        <a:pt x="81" y="32"/>
                      </a:cubicBezTo>
                      <a:cubicBezTo>
                        <a:pt x="81" y="30"/>
                        <a:pt x="79" y="27"/>
                        <a:pt x="77" y="26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4" y="0"/>
                        <a:pt x="30" y="1"/>
                        <a:pt x="27" y="3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7" y="14"/>
                        <a:pt x="16" y="18"/>
                        <a:pt x="18" y="21"/>
                      </a:cubicBezTo>
                      <a:cubicBezTo>
                        <a:pt x="42" y="61"/>
                        <a:pt x="42" y="61"/>
                        <a:pt x="42" y="61"/>
                      </a:cubicBezTo>
                      <a:cubicBezTo>
                        <a:pt x="43" y="63"/>
                        <a:pt x="46" y="65"/>
                        <a:pt x="48" y="65"/>
                      </a:cubicBezTo>
                      <a:cubicBezTo>
                        <a:pt x="48" y="65"/>
                        <a:pt x="49" y="65"/>
                        <a:pt x="49" y="65"/>
                      </a:cubicBezTo>
                      <a:cubicBezTo>
                        <a:pt x="51" y="65"/>
                        <a:pt x="53" y="64"/>
                        <a:pt x="55" y="63"/>
                      </a:cubicBezTo>
                      <a:cubicBezTo>
                        <a:pt x="61" y="56"/>
                        <a:pt x="61" y="56"/>
                        <a:pt x="61" y="56"/>
                      </a:cubicBezTo>
                      <a:cubicBezTo>
                        <a:pt x="106" y="101"/>
                        <a:pt x="106" y="101"/>
                        <a:pt x="106" y="101"/>
                      </a:cubicBezTo>
                      <a:cubicBezTo>
                        <a:pt x="11" y="195"/>
                        <a:pt x="11" y="195"/>
                        <a:pt x="11" y="195"/>
                      </a:cubicBezTo>
                      <a:cubicBezTo>
                        <a:pt x="10" y="196"/>
                        <a:pt x="10" y="197"/>
                        <a:pt x="9" y="198"/>
                      </a:cubicBezTo>
                      <a:cubicBezTo>
                        <a:pt x="1" y="222"/>
                        <a:pt x="1" y="222"/>
                        <a:pt x="1" y="222"/>
                      </a:cubicBezTo>
                      <a:cubicBezTo>
                        <a:pt x="0" y="225"/>
                        <a:pt x="1" y="229"/>
                        <a:pt x="3" y="231"/>
                      </a:cubicBezTo>
                      <a:cubicBezTo>
                        <a:pt x="11" y="239"/>
                        <a:pt x="11" y="239"/>
                        <a:pt x="11" y="239"/>
                      </a:cubicBezTo>
                      <a:cubicBezTo>
                        <a:pt x="13" y="240"/>
                        <a:pt x="15" y="241"/>
                        <a:pt x="17" y="241"/>
                      </a:cubicBezTo>
                      <a:cubicBezTo>
                        <a:pt x="18" y="241"/>
                        <a:pt x="19" y="241"/>
                        <a:pt x="20" y="241"/>
                      </a:cubicBezTo>
                      <a:cubicBezTo>
                        <a:pt x="44" y="233"/>
                        <a:pt x="44" y="233"/>
                        <a:pt x="44" y="233"/>
                      </a:cubicBezTo>
                      <a:cubicBezTo>
                        <a:pt x="45" y="232"/>
                        <a:pt x="46" y="232"/>
                        <a:pt x="47" y="231"/>
                      </a:cubicBezTo>
                      <a:cubicBezTo>
                        <a:pt x="141" y="136"/>
                        <a:pt x="141" y="136"/>
                        <a:pt x="141" y="136"/>
                      </a:cubicBezTo>
                      <a:cubicBezTo>
                        <a:pt x="154" y="149"/>
                        <a:pt x="154" y="149"/>
                        <a:pt x="154" y="149"/>
                      </a:cubicBezTo>
                      <a:cubicBezTo>
                        <a:pt x="147" y="155"/>
                        <a:pt x="147" y="155"/>
                        <a:pt x="147" y="155"/>
                      </a:cubicBezTo>
                      <a:cubicBezTo>
                        <a:pt x="144" y="158"/>
                        <a:pt x="144" y="164"/>
                        <a:pt x="147" y="167"/>
                      </a:cubicBezTo>
                      <a:cubicBezTo>
                        <a:pt x="219" y="239"/>
                        <a:pt x="219" y="239"/>
                        <a:pt x="219" y="239"/>
                      </a:cubicBezTo>
                      <a:cubicBezTo>
                        <a:pt x="221" y="240"/>
                        <a:pt x="223" y="241"/>
                        <a:pt x="225" y="241"/>
                      </a:cubicBezTo>
                      <a:cubicBezTo>
                        <a:pt x="227" y="241"/>
                        <a:pt x="229" y="240"/>
                        <a:pt x="231" y="239"/>
                      </a:cubicBezTo>
                      <a:cubicBezTo>
                        <a:pt x="255" y="215"/>
                        <a:pt x="255" y="215"/>
                        <a:pt x="255" y="215"/>
                      </a:cubicBezTo>
                      <a:cubicBezTo>
                        <a:pt x="258" y="212"/>
                        <a:pt x="258" y="206"/>
                        <a:pt x="255" y="203"/>
                      </a:cubicBezTo>
                      <a:lnTo>
                        <a:pt x="183" y="131"/>
                      </a:lnTo>
                      <a:close/>
                      <a:moveTo>
                        <a:pt x="51" y="44"/>
                      </a:move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60" y="35"/>
                        <a:pt x="60" y="35"/>
                        <a:pt x="60" y="35"/>
                      </a:cubicBezTo>
                      <a:lnTo>
                        <a:pt x="51" y="44"/>
                      </a:lnTo>
                      <a:close/>
                      <a:moveTo>
                        <a:pt x="37" y="218"/>
                      </a:moveTo>
                      <a:cubicBezTo>
                        <a:pt x="19" y="224"/>
                        <a:pt x="19" y="224"/>
                        <a:pt x="19" y="224"/>
                      </a:cubicBezTo>
                      <a:cubicBezTo>
                        <a:pt x="18" y="223"/>
                        <a:pt x="18" y="223"/>
                        <a:pt x="18" y="223"/>
                      </a:cubicBezTo>
                      <a:cubicBezTo>
                        <a:pt x="24" y="205"/>
                        <a:pt x="24" y="205"/>
                        <a:pt x="24" y="205"/>
                      </a:cubicBezTo>
                      <a:cubicBezTo>
                        <a:pt x="159" y="71"/>
                        <a:pt x="159" y="71"/>
                        <a:pt x="159" y="71"/>
                      </a:cubicBezTo>
                      <a:cubicBezTo>
                        <a:pt x="160" y="69"/>
                        <a:pt x="161" y="67"/>
                        <a:pt x="161" y="65"/>
                      </a:cubicBezTo>
                      <a:cubicBezTo>
                        <a:pt x="161" y="49"/>
                        <a:pt x="161" y="49"/>
                        <a:pt x="161" y="49"/>
                      </a:cubicBezTo>
                      <a:cubicBezTo>
                        <a:pt x="161" y="35"/>
                        <a:pt x="164" y="22"/>
                        <a:pt x="188" y="18"/>
                      </a:cubicBezTo>
                      <a:cubicBezTo>
                        <a:pt x="178" y="37"/>
                        <a:pt x="178" y="37"/>
                        <a:pt x="178" y="37"/>
                      </a:cubicBezTo>
                      <a:cubicBezTo>
                        <a:pt x="176" y="41"/>
                        <a:pt x="177" y="44"/>
                        <a:pt x="179" y="47"/>
                      </a:cubicBezTo>
                      <a:cubicBezTo>
                        <a:pt x="195" y="63"/>
                        <a:pt x="195" y="63"/>
                        <a:pt x="195" y="63"/>
                      </a:cubicBezTo>
                      <a:cubicBezTo>
                        <a:pt x="198" y="65"/>
                        <a:pt x="202" y="66"/>
                        <a:pt x="205" y="64"/>
                      </a:cubicBezTo>
                      <a:cubicBezTo>
                        <a:pt x="224" y="54"/>
                        <a:pt x="224" y="54"/>
                        <a:pt x="224" y="54"/>
                      </a:cubicBezTo>
                      <a:cubicBezTo>
                        <a:pt x="220" y="78"/>
                        <a:pt x="207" y="81"/>
                        <a:pt x="193" y="81"/>
                      </a:cubicBezTo>
                      <a:cubicBezTo>
                        <a:pt x="177" y="81"/>
                        <a:pt x="177" y="81"/>
                        <a:pt x="177" y="81"/>
                      </a:cubicBezTo>
                      <a:cubicBezTo>
                        <a:pt x="175" y="81"/>
                        <a:pt x="173" y="82"/>
                        <a:pt x="171" y="83"/>
                      </a:cubicBezTo>
                      <a:lnTo>
                        <a:pt x="37" y="218"/>
                      </a:lnTo>
                      <a:close/>
                      <a:moveTo>
                        <a:pt x="225" y="222"/>
                      </a:moveTo>
                      <a:cubicBezTo>
                        <a:pt x="164" y="161"/>
                        <a:pt x="164" y="161"/>
                        <a:pt x="164" y="161"/>
                      </a:cubicBezTo>
                      <a:cubicBezTo>
                        <a:pt x="177" y="148"/>
                        <a:pt x="177" y="148"/>
                        <a:pt x="177" y="148"/>
                      </a:cubicBezTo>
                      <a:cubicBezTo>
                        <a:pt x="238" y="209"/>
                        <a:pt x="238" y="209"/>
                        <a:pt x="238" y="209"/>
                      </a:cubicBezTo>
                      <a:lnTo>
                        <a:pt x="225" y="22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600">
                    <a:latin typeface="汉仪君黑-55W" panose="00020600040101010101" charset="-122"/>
                    <a:ea typeface="汉仪君黑-55W" panose="00020600040101010101" charset="-122"/>
                    <a:cs typeface="汉仪君黑-55W" panose="00020600040101010101" charset="-122"/>
                    <a:sym typeface="+mn-lt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8326607" y="2025699"/>
                <a:ext cx="602226" cy="602226"/>
                <a:chOff x="3397003" y="1411368"/>
                <a:chExt cx="602226" cy="602226"/>
              </a:xfrm>
            </p:grpSpPr>
            <p:sp>
              <p:nvSpPr>
                <p:cNvPr id="25" name="椭圆 24"/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3397003" y="1411368"/>
                  <a:ext cx="602226" cy="602226"/>
                </a:xfrm>
                <a:prstGeom prst="ellipse">
                  <a:avLst/>
                </a:pr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Freeform 40"/>
                <p:cNvSpPr>
                  <a:spLocks noEditPoints="1"/>
                </p:cNvSpPr>
                <p:nvPr>
                  <p:custDataLst>
                    <p:tags r:id="rId31"/>
                  </p:custDataLst>
                </p:nvPr>
              </p:nvSpPr>
              <p:spPr bwMode="auto">
                <a:xfrm>
                  <a:off x="3519867" y="1563299"/>
                  <a:ext cx="356499" cy="298364"/>
                </a:xfrm>
                <a:custGeom>
                  <a:avLst/>
                  <a:gdLst>
                    <a:gd name="T0" fmla="*/ 191 w 258"/>
                    <a:gd name="T1" fmla="*/ 3 h 216"/>
                    <a:gd name="T2" fmla="*/ 185 w 258"/>
                    <a:gd name="T3" fmla="*/ 0 h 216"/>
                    <a:gd name="T4" fmla="*/ 73 w 258"/>
                    <a:gd name="T5" fmla="*/ 0 h 216"/>
                    <a:gd name="T6" fmla="*/ 67 w 258"/>
                    <a:gd name="T7" fmla="*/ 3 h 216"/>
                    <a:gd name="T8" fmla="*/ 3 w 258"/>
                    <a:gd name="T9" fmla="*/ 83 h 216"/>
                    <a:gd name="T10" fmla="*/ 3 w 258"/>
                    <a:gd name="T11" fmla="*/ 94 h 216"/>
                    <a:gd name="T12" fmla="*/ 123 w 258"/>
                    <a:gd name="T13" fmla="*/ 214 h 216"/>
                    <a:gd name="T14" fmla="*/ 129 w 258"/>
                    <a:gd name="T15" fmla="*/ 216 h 216"/>
                    <a:gd name="T16" fmla="*/ 135 w 258"/>
                    <a:gd name="T17" fmla="*/ 214 h 216"/>
                    <a:gd name="T18" fmla="*/ 255 w 258"/>
                    <a:gd name="T19" fmla="*/ 94 h 216"/>
                    <a:gd name="T20" fmla="*/ 255 w 258"/>
                    <a:gd name="T21" fmla="*/ 83 h 216"/>
                    <a:gd name="T22" fmla="*/ 191 w 258"/>
                    <a:gd name="T23" fmla="*/ 3 h 216"/>
                    <a:gd name="T24" fmla="*/ 232 w 258"/>
                    <a:gd name="T25" fmla="*/ 80 h 216"/>
                    <a:gd name="T26" fmla="*/ 191 w 258"/>
                    <a:gd name="T27" fmla="*/ 80 h 216"/>
                    <a:gd name="T28" fmla="*/ 172 w 258"/>
                    <a:gd name="T29" fmla="*/ 16 h 216"/>
                    <a:gd name="T30" fmla="*/ 181 w 258"/>
                    <a:gd name="T31" fmla="*/ 16 h 216"/>
                    <a:gd name="T32" fmla="*/ 232 w 258"/>
                    <a:gd name="T33" fmla="*/ 80 h 216"/>
                    <a:gd name="T34" fmla="*/ 68 w 258"/>
                    <a:gd name="T35" fmla="*/ 96 h 216"/>
                    <a:gd name="T36" fmla="*/ 111 w 258"/>
                    <a:gd name="T37" fmla="*/ 179 h 216"/>
                    <a:gd name="T38" fmla="*/ 28 w 258"/>
                    <a:gd name="T39" fmla="*/ 96 h 216"/>
                    <a:gd name="T40" fmla="*/ 68 w 258"/>
                    <a:gd name="T41" fmla="*/ 96 h 216"/>
                    <a:gd name="T42" fmla="*/ 86 w 258"/>
                    <a:gd name="T43" fmla="*/ 96 h 216"/>
                    <a:gd name="T44" fmla="*/ 121 w 258"/>
                    <a:gd name="T45" fmla="*/ 96 h 216"/>
                    <a:gd name="T46" fmla="*/ 121 w 258"/>
                    <a:gd name="T47" fmla="*/ 163 h 216"/>
                    <a:gd name="T48" fmla="*/ 86 w 258"/>
                    <a:gd name="T49" fmla="*/ 96 h 216"/>
                    <a:gd name="T50" fmla="*/ 137 w 258"/>
                    <a:gd name="T51" fmla="*/ 96 h 216"/>
                    <a:gd name="T52" fmla="*/ 172 w 258"/>
                    <a:gd name="T53" fmla="*/ 96 h 216"/>
                    <a:gd name="T54" fmla="*/ 137 w 258"/>
                    <a:gd name="T55" fmla="*/ 163 h 216"/>
                    <a:gd name="T56" fmla="*/ 137 w 258"/>
                    <a:gd name="T57" fmla="*/ 96 h 216"/>
                    <a:gd name="T58" fmla="*/ 190 w 258"/>
                    <a:gd name="T59" fmla="*/ 96 h 216"/>
                    <a:gd name="T60" fmla="*/ 230 w 258"/>
                    <a:gd name="T61" fmla="*/ 96 h 216"/>
                    <a:gd name="T62" fmla="*/ 147 w 258"/>
                    <a:gd name="T63" fmla="*/ 179 h 216"/>
                    <a:gd name="T64" fmla="*/ 190 w 258"/>
                    <a:gd name="T65" fmla="*/ 96 h 216"/>
                    <a:gd name="T66" fmla="*/ 155 w 258"/>
                    <a:gd name="T67" fmla="*/ 16 h 216"/>
                    <a:gd name="T68" fmla="*/ 174 w 258"/>
                    <a:gd name="T69" fmla="*/ 80 h 216"/>
                    <a:gd name="T70" fmla="*/ 137 w 258"/>
                    <a:gd name="T71" fmla="*/ 80 h 216"/>
                    <a:gd name="T72" fmla="*/ 137 w 258"/>
                    <a:gd name="T73" fmla="*/ 16 h 216"/>
                    <a:gd name="T74" fmla="*/ 155 w 258"/>
                    <a:gd name="T75" fmla="*/ 16 h 216"/>
                    <a:gd name="T76" fmla="*/ 121 w 258"/>
                    <a:gd name="T77" fmla="*/ 80 h 216"/>
                    <a:gd name="T78" fmla="*/ 84 w 258"/>
                    <a:gd name="T79" fmla="*/ 80 h 216"/>
                    <a:gd name="T80" fmla="*/ 103 w 258"/>
                    <a:gd name="T81" fmla="*/ 16 h 216"/>
                    <a:gd name="T82" fmla="*/ 121 w 258"/>
                    <a:gd name="T83" fmla="*/ 16 h 216"/>
                    <a:gd name="T84" fmla="*/ 121 w 258"/>
                    <a:gd name="T85" fmla="*/ 80 h 216"/>
                    <a:gd name="T86" fmla="*/ 77 w 258"/>
                    <a:gd name="T87" fmla="*/ 16 h 216"/>
                    <a:gd name="T88" fmla="*/ 86 w 258"/>
                    <a:gd name="T89" fmla="*/ 16 h 216"/>
                    <a:gd name="T90" fmla="*/ 67 w 258"/>
                    <a:gd name="T91" fmla="*/ 80 h 216"/>
                    <a:gd name="T92" fmla="*/ 26 w 258"/>
                    <a:gd name="T93" fmla="*/ 80 h 216"/>
                    <a:gd name="T94" fmla="*/ 77 w 258"/>
                    <a:gd name="T95" fmla="*/ 16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58" h="216">
                      <a:moveTo>
                        <a:pt x="191" y="3"/>
                      </a:moveTo>
                      <a:cubicBezTo>
                        <a:pt x="190" y="1"/>
                        <a:pt x="187" y="0"/>
                        <a:pt x="185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1" y="0"/>
                        <a:pt x="68" y="1"/>
                        <a:pt x="67" y="3"/>
                      </a:cubicBezTo>
                      <a:cubicBezTo>
                        <a:pt x="3" y="83"/>
                        <a:pt x="3" y="83"/>
                        <a:pt x="3" y="83"/>
                      </a:cubicBezTo>
                      <a:cubicBezTo>
                        <a:pt x="0" y="86"/>
                        <a:pt x="0" y="91"/>
                        <a:pt x="3" y="94"/>
                      </a:cubicBezTo>
                      <a:cubicBezTo>
                        <a:pt x="123" y="214"/>
                        <a:pt x="123" y="214"/>
                        <a:pt x="123" y="214"/>
                      </a:cubicBezTo>
                      <a:cubicBezTo>
                        <a:pt x="125" y="215"/>
                        <a:pt x="127" y="216"/>
                        <a:pt x="129" y="216"/>
                      </a:cubicBezTo>
                      <a:cubicBezTo>
                        <a:pt x="131" y="216"/>
                        <a:pt x="133" y="215"/>
                        <a:pt x="135" y="214"/>
                      </a:cubicBezTo>
                      <a:cubicBezTo>
                        <a:pt x="255" y="94"/>
                        <a:pt x="255" y="94"/>
                        <a:pt x="255" y="94"/>
                      </a:cubicBezTo>
                      <a:cubicBezTo>
                        <a:pt x="258" y="91"/>
                        <a:pt x="258" y="86"/>
                        <a:pt x="255" y="83"/>
                      </a:cubicBezTo>
                      <a:lnTo>
                        <a:pt x="191" y="3"/>
                      </a:lnTo>
                      <a:close/>
                      <a:moveTo>
                        <a:pt x="232" y="80"/>
                      </a:moveTo>
                      <a:cubicBezTo>
                        <a:pt x="191" y="80"/>
                        <a:pt x="191" y="80"/>
                        <a:pt x="191" y="80"/>
                      </a:cubicBezTo>
                      <a:cubicBezTo>
                        <a:pt x="172" y="16"/>
                        <a:pt x="172" y="16"/>
                        <a:pt x="172" y="16"/>
                      </a:cubicBezTo>
                      <a:cubicBezTo>
                        <a:pt x="181" y="16"/>
                        <a:pt x="181" y="16"/>
                        <a:pt x="181" y="16"/>
                      </a:cubicBezTo>
                      <a:lnTo>
                        <a:pt x="232" y="80"/>
                      </a:lnTo>
                      <a:close/>
                      <a:moveTo>
                        <a:pt x="68" y="96"/>
                      </a:moveTo>
                      <a:cubicBezTo>
                        <a:pt x="111" y="179"/>
                        <a:pt x="111" y="179"/>
                        <a:pt x="111" y="179"/>
                      </a:cubicBezTo>
                      <a:cubicBezTo>
                        <a:pt x="28" y="96"/>
                        <a:pt x="28" y="96"/>
                        <a:pt x="28" y="96"/>
                      </a:cubicBezTo>
                      <a:lnTo>
                        <a:pt x="68" y="96"/>
                      </a:lnTo>
                      <a:close/>
                      <a:moveTo>
                        <a:pt x="86" y="96"/>
                      </a:moveTo>
                      <a:cubicBezTo>
                        <a:pt x="121" y="96"/>
                        <a:pt x="121" y="96"/>
                        <a:pt x="121" y="96"/>
                      </a:cubicBezTo>
                      <a:cubicBezTo>
                        <a:pt x="121" y="163"/>
                        <a:pt x="121" y="163"/>
                        <a:pt x="121" y="163"/>
                      </a:cubicBezTo>
                      <a:lnTo>
                        <a:pt x="86" y="96"/>
                      </a:lnTo>
                      <a:close/>
                      <a:moveTo>
                        <a:pt x="137" y="96"/>
                      </a:moveTo>
                      <a:cubicBezTo>
                        <a:pt x="172" y="96"/>
                        <a:pt x="172" y="96"/>
                        <a:pt x="172" y="96"/>
                      </a:cubicBezTo>
                      <a:cubicBezTo>
                        <a:pt x="137" y="163"/>
                        <a:pt x="137" y="163"/>
                        <a:pt x="137" y="163"/>
                      </a:cubicBezTo>
                      <a:lnTo>
                        <a:pt x="137" y="96"/>
                      </a:lnTo>
                      <a:close/>
                      <a:moveTo>
                        <a:pt x="190" y="96"/>
                      </a:moveTo>
                      <a:cubicBezTo>
                        <a:pt x="230" y="96"/>
                        <a:pt x="230" y="96"/>
                        <a:pt x="230" y="96"/>
                      </a:cubicBezTo>
                      <a:cubicBezTo>
                        <a:pt x="147" y="179"/>
                        <a:pt x="147" y="179"/>
                        <a:pt x="147" y="179"/>
                      </a:cubicBezTo>
                      <a:lnTo>
                        <a:pt x="190" y="96"/>
                      </a:lnTo>
                      <a:close/>
                      <a:moveTo>
                        <a:pt x="155" y="16"/>
                      </a:moveTo>
                      <a:cubicBezTo>
                        <a:pt x="174" y="80"/>
                        <a:pt x="174" y="80"/>
                        <a:pt x="174" y="80"/>
                      </a:cubicBezTo>
                      <a:cubicBezTo>
                        <a:pt x="137" y="80"/>
                        <a:pt x="137" y="80"/>
                        <a:pt x="137" y="80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55" y="16"/>
                      </a:lnTo>
                      <a:close/>
                      <a:moveTo>
                        <a:pt x="121" y="80"/>
                      </a:moveTo>
                      <a:cubicBezTo>
                        <a:pt x="84" y="80"/>
                        <a:pt x="84" y="80"/>
                        <a:pt x="84" y="80"/>
                      </a:cubicBezTo>
                      <a:cubicBezTo>
                        <a:pt x="103" y="16"/>
                        <a:pt x="103" y="16"/>
                        <a:pt x="103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lnTo>
                        <a:pt x="121" y="80"/>
                      </a:lnTo>
                      <a:close/>
                      <a:moveTo>
                        <a:pt x="77" y="16"/>
                      </a:moveTo>
                      <a:cubicBezTo>
                        <a:pt x="86" y="16"/>
                        <a:pt x="86" y="16"/>
                        <a:pt x="86" y="16"/>
                      </a:cubicBezTo>
                      <a:cubicBezTo>
                        <a:pt x="67" y="80"/>
                        <a:pt x="67" y="80"/>
                        <a:pt x="67" y="80"/>
                      </a:cubicBezTo>
                      <a:cubicBezTo>
                        <a:pt x="26" y="80"/>
                        <a:pt x="26" y="80"/>
                        <a:pt x="26" y="80"/>
                      </a:cubicBezTo>
                      <a:lnTo>
                        <a:pt x="77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1600">
                    <a:latin typeface="汉仪君黑-55W" panose="00020600040101010101" charset="-122"/>
                    <a:ea typeface="汉仪君黑-55W" panose="00020600040101010101" charset="-122"/>
                    <a:cs typeface="汉仪君黑-55W" panose="00020600040101010101" charset="-122"/>
                    <a:sym typeface="+mn-lt"/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8806949" y="3997965"/>
                <a:ext cx="602226" cy="602226"/>
                <a:chOff x="4168512" y="1423473"/>
                <a:chExt cx="602226" cy="602226"/>
              </a:xfrm>
            </p:grpSpPr>
            <p:sp>
              <p:nvSpPr>
                <p:cNvPr id="28" name="椭圆 27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4168512" y="1423473"/>
                  <a:ext cx="602226" cy="602226"/>
                </a:xfrm>
                <a:prstGeom prst="ellipse">
                  <a:avLst/>
                </a:pr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+mn-ea"/>
                    <a:cs typeface="+mn-ea"/>
                    <a:sym typeface="+mn-lt"/>
                  </a:endParaRPr>
                </a:p>
              </p:txBody>
            </p:sp>
            <p:grpSp>
              <p:nvGrpSpPr>
                <p:cNvPr id="29" name="组合 28"/>
                <p:cNvGrpSpPr/>
                <p:nvPr/>
              </p:nvGrpSpPr>
              <p:grpSpPr>
                <a:xfrm>
                  <a:off x="4302258" y="1565162"/>
                  <a:ext cx="334734" cy="318848"/>
                  <a:chOff x="5500969" y="2877704"/>
                  <a:chExt cx="386535" cy="368190"/>
                </a:xfrm>
                <a:solidFill>
                  <a:schemeClr val="bg1"/>
                </a:solidFill>
              </p:grpSpPr>
              <p:sp>
                <p:nvSpPr>
                  <p:cNvPr id="30" name="Freeform 71"/>
                  <p:cNvSpPr>
                    <a:spLocks noEditPoint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5778750" y="2877704"/>
                    <a:ext cx="108754" cy="368190"/>
                  </a:xfrm>
                  <a:custGeom>
                    <a:avLst/>
                    <a:gdLst>
                      <a:gd name="T0" fmla="*/ 28 w 72"/>
                      <a:gd name="T1" fmla="*/ 219 h 244"/>
                      <a:gd name="T2" fmla="*/ 37 w 72"/>
                      <a:gd name="T3" fmla="*/ 236 h 244"/>
                      <a:gd name="T4" fmla="*/ 48 w 72"/>
                      <a:gd name="T5" fmla="*/ 244 h 244"/>
                      <a:gd name="T6" fmla="*/ 59 w 72"/>
                      <a:gd name="T7" fmla="*/ 236 h 244"/>
                      <a:gd name="T8" fmla="*/ 68 w 72"/>
                      <a:gd name="T9" fmla="*/ 219 h 244"/>
                      <a:gd name="T10" fmla="*/ 72 w 72"/>
                      <a:gd name="T11" fmla="*/ 200 h 244"/>
                      <a:gd name="T12" fmla="*/ 72 w 72"/>
                      <a:gd name="T13" fmla="*/ 16 h 244"/>
                      <a:gd name="T14" fmla="*/ 56 w 72"/>
                      <a:gd name="T15" fmla="*/ 0 h 244"/>
                      <a:gd name="T16" fmla="*/ 40 w 72"/>
                      <a:gd name="T17" fmla="*/ 0 h 244"/>
                      <a:gd name="T18" fmla="*/ 24 w 72"/>
                      <a:gd name="T19" fmla="*/ 16 h 244"/>
                      <a:gd name="T20" fmla="*/ 16 w 72"/>
                      <a:gd name="T21" fmla="*/ 16 h 244"/>
                      <a:gd name="T22" fmla="*/ 0 w 72"/>
                      <a:gd name="T23" fmla="*/ 32 h 244"/>
                      <a:gd name="T24" fmla="*/ 0 w 72"/>
                      <a:gd name="T25" fmla="*/ 64 h 244"/>
                      <a:gd name="T26" fmla="*/ 8 w 72"/>
                      <a:gd name="T27" fmla="*/ 72 h 244"/>
                      <a:gd name="T28" fmla="*/ 16 w 72"/>
                      <a:gd name="T29" fmla="*/ 64 h 244"/>
                      <a:gd name="T30" fmla="*/ 16 w 72"/>
                      <a:gd name="T31" fmla="*/ 32 h 244"/>
                      <a:gd name="T32" fmla="*/ 24 w 72"/>
                      <a:gd name="T33" fmla="*/ 32 h 244"/>
                      <a:gd name="T34" fmla="*/ 24 w 72"/>
                      <a:gd name="T35" fmla="*/ 200 h 244"/>
                      <a:gd name="T36" fmla="*/ 28 w 72"/>
                      <a:gd name="T37" fmla="*/ 219 h 244"/>
                      <a:gd name="T38" fmla="*/ 40 w 72"/>
                      <a:gd name="T39" fmla="*/ 16 h 244"/>
                      <a:gd name="T40" fmla="*/ 56 w 72"/>
                      <a:gd name="T41" fmla="*/ 16 h 244"/>
                      <a:gd name="T42" fmla="*/ 56 w 72"/>
                      <a:gd name="T43" fmla="*/ 200 h 244"/>
                      <a:gd name="T44" fmla="*/ 53 w 72"/>
                      <a:gd name="T45" fmla="*/ 212 h 244"/>
                      <a:gd name="T46" fmla="*/ 48 w 72"/>
                      <a:gd name="T47" fmla="*/ 222 h 244"/>
                      <a:gd name="T48" fmla="*/ 43 w 72"/>
                      <a:gd name="T49" fmla="*/ 212 h 244"/>
                      <a:gd name="T50" fmla="*/ 40 w 72"/>
                      <a:gd name="T51" fmla="*/ 200 h 244"/>
                      <a:gd name="T52" fmla="*/ 40 w 72"/>
                      <a:gd name="T53" fmla="*/ 16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72" h="244">
                        <a:moveTo>
                          <a:pt x="28" y="219"/>
                        </a:moveTo>
                        <a:cubicBezTo>
                          <a:pt x="37" y="236"/>
                          <a:pt x="37" y="236"/>
                          <a:pt x="37" y="236"/>
                        </a:cubicBezTo>
                        <a:cubicBezTo>
                          <a:pt x="40" y="241"/>
                          <a:pt x="44" y="244"/>
                          <a:pt x="48" y="244"/>
                        </a:cubicBezTo>
                        <a:cubicBezTo>
                          <a:pt x="52" y="244"/>
                          <a:pt x="56" y="241"/>
                          <a:pt x="59" y="236"/>
                        </a:cubicBezTo>
                        <a:cubicBezTo>
                          <a:pt x="68" y="219"/>
                          <a:pt x="68" y="219"/>
                          <a:pt x="68" y="219"/>
                        </a:cubicBezTo>
                        <a:cubicBezTo>
                          <a:pt x="70" y="214"/>
                          <a:pt x="72" y="206"/>
                          <a:pt x="72" y="200"/>
                        </a:cubicBezTo>
                        <a:cubicBezTo>
                          <a:pt x="72" y="16"/>
                          <a:pt x="72" y="16"/>
                          <a:pt x="72" y="16"/>
                        </a:cubicBezTo>
                        <a:cubicBezTo>
                          <a:pt x="72" y="7"/>
                          <a:pt x="65" y="0"/>
                          <a:pt x="56" y="0"/>
                        </a:cubicBez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31" y="0"/>
                          <a:pt x="24" y="7"/>
                          <a:pt x="24" y="16"/>
                        </a:cubicBezTo>
                        <a:cubicBezTo>
                          <a:pt x="16" y="16"/>
                          <a:pt x="16" y="16"/>
                          <a:pt x="16" y="16"/>
                        </a:cubicBezTo>
                        <a:cubicBezTo>
                          <a:pt x="7" y="16"/>
                          <a:pt x="0" y="23"/>
                          <a:pt x="0" y="32"/>
                        </a:cubicBezTo>
                        <a:cubicBezTo>
                          <a:pt x="0" y="64"/>
                          <a:pt x="0" y="64"/>
                          <a:pt x="0" y="64"/>
                        </a:cubicBezTo>
                        <a:cubicBezTo>
                          <a:pt x="0" y="68"/>
                          <a:pt x="4" y="72"/>
                          <a:pt x="8" y="72"/>
                        </a:cubicBezTo>
                        <a:cubicBezTo>
                          <a:pt x="12" y="72"/>
                          <a:pt x="16" y="68"/>
                          <a:pt x="16" y="64"/>
                        </a:cubicBezTo>
                        <a:cubicBezTo>
                          <a:pt x="16" y="32"/>
                          <a:pt x="16" y="32"/>
                          <a:pt x="16" y="32"/>
                        </a:cubicBezTo>
                        <a:cubicBezTo>
                          <a:pt x="24" y="32"/>
                          <a:pt x="24" y="32"/>
                          <a:pt x="24" y="32"/>
                        </a:cubicBezTo>
                        <a:cubicBezTo>
                          <a:pt x="24" y="200"/>
                          <a:pt x="24" y="200"/>
                          <a:pt x="24" y="200"/>
                        </a:cubicBezTo>
                        <a:cubicBezTo>
                          <a:pt x="24" y="206"/>
                          <a:pt x="26" y="214"/>
                          <a:pt x="28" y="219"/>
                        </a:cubicBezTo>
                        <a:close/>
                        <a:moveTo>
                          <a:pt x="40" y="16"/>
                        </a:moveTo>
                        <a:cubicBezTo>
                          <a:pt x="56" y="16"/>
                          <a:pt x="56" y="16"/>
                          <a:pt x="56" y="16"/>
                        </a:cubicBezTo>
                        <a:cubicBezTo>
                          <a:pt x="56" y="200"/>
                          <a:pt x="56" y="200"/>
                          <a:pt x="56" y="200"/>
                        </a:cubicBezTo>
                        <a:cubicBezTo>
                          <a:pt x="56" y="203"/>
                          <a:pt x="55" y="209"/>
                          <a:pt x="53" y="212"/>
                        </a:cubicBezTo>
                        <a:cubicBezTo>
                          <a:pt x="48" y="222"/>
                          <a:pt x="48" y="222"/>
                          <a:pt x="48" y="222"/>
                        </a:cubicBezTo>
                        <a:cubicBezTo>
                          <a:pt x="43" y="212"/>
                          <a:pt x="43" y="212"/>
                          <a:pt x="43" y="212"/>
                        </a:cubicBezTo>
                        <a:cubicBezTo>
                          <a:pt x="41" y="209"/>
                          <a:pt x="40" y="203"/>
                          <a:pt x="40" y="200"/>
                        </a:cubicBezTo>
                        <a:lnTo>
                          <a:pt x="40" y="1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 sz="1600">
                      <a:latin typeface="汉仪君黑-55W" panose="00020600040101010101" charset="-122"/>
                      <a:ea typeface="汉仪君黑-55W" panose="00020600040101010101" charset="-122"/>
                      <a:cs typeface="汉仪君黑-55W" panose="00020600040101010101" charset="-122"/>
                      <a:sym typeface="+mn-lt"/>
                    </a:endParaRPr>
                  </a:p>
                </p:txBody>
              </p:sp>
              <p:sp>
                <p:nvSpPr>
                  <p:cNvPr id="31" name="Freeform 72"/>
                  <p:cNvSpPr>
                    <a:spLocks noEditPoint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5500969" y="2877704"/>
                    <a:ext cx="264678" cy="361639"/>
                  </a:xfrm>
                  <a:custGeom>
                    <a:avLst/>
                    <a:gdLst>
                      <a:gd name="T0" fmla="*/ 16 w 176"/>
                      <a:gd name="T1" fmla="*/ 240 h 240"/>
                      <a:gd name="T2" fmla="*/ 160 w 176"/>
                      <a:gd name="T3" fmla="*/ 240 h 240"/>
                      <a:gd name="T4" fmla="*/ 176 w 176"/>
                      <a:gd name="T5" fmla="*/ 224 h 240"/>
                      <a:gd name="T6" fmla="*/ 176 w 176"/>
                      <a:gd name="T7" fmla="*/ 64 h 240"/>
                      <a:gd name="T8" fmla="*/ 168 w 176"/>
                      <a:gd name="T9" fmla="*/ 45 h 240"/>
                      <a:gd name="T10" fmla="*/ 131 w 176"/>
                      <a:gd name="T11" fmla="*/ 8 h 240"/>
                      <a:gd name="T12" fmla="*/ 112 w 176"/>
                      <a:gd name="T13" fmla="*/ 0 h 240"/>
                      <a:gd name="T14" fmla="*/ 16 w 176"/>
                      <a:gd name="T15" fmla="*/ 0 h 240"/>
                      <a:gd name="T16" fmla="*/ 0 w 176"/>
                      <a:gd name="T17" fmla="*/ 16 h 240"/>
                      <a:gd name="T18" fmla="*/ 0 w 176"/>
                      <a:gd name="T19" fmla="*/ 224 h 240"/>
                      <a:gd name="T20" fmla="*/ 16 w 176"/>
                      <a:gd name="T21" fmla="*/ 240 h 240"/>
                      <a:gd name="T22" fmla="*/ 149 w 176"/>
                      <a:gd name="T23" fmla="*/ 48 h 240"/>
                      <a:gd name="T24" fmla="*/ 128 w 176"/>
                      <a:gd name="T25" fmla="*/ 48 h 240"/>
                      <a:gd name="T26" fmla="*/ 128 w 176"/>
                      <a:gd name="T27" fmla="*/ 27 h 240"/>
                      <a:gd name="T28" fmla="*/ 149 w 176"/>
                      <a:gd name="T29" fmla="*/ 48 h 240"/>
                      <a:gd name="T30" fmla="*/ 16 w 176"/>
                      <a:gd name="T31" fmla="*/ 16 h 240"/>
                      <a:gd name="T32" fmla="*/ 112 w 176"/>
                      <a:gd name="T33" fmla="*/ 16 h 240"/>
                      <a:gd name="T34" fmla="*/ 112 w 176"/>
                      <a:gd name="T35" fmla="*/ 48 h 240"/>
                      <a:gd name="T36" fmla="*/ 128 w 176"/>
                      <a:gd name="T37" fmla="*/ 64 h 240"/>
                      <a:gd name="T38" fmla="*/ 160 w 176"/>
                      <a:gd name="T39" fmla="*/ 64 h 240"/>
                      <a:gd name="T40" fmla="*/ 160 w 176"/>
                      <a:gd name="T41" fmla="*/ 224 h 240"/>
                      <a:gd name="T42" fmla="*/ 16 w 176"/>
                      <a:gd name="T43" fmla="*/ 224 h 240"/>
                      <a:gd name="T44" fmla="*/ 16 w 176"/>
                      <a:gd name="T45" fmla="*/ 16 h 2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76" h="240">
                        <a:moveTo>
                          <a:pt x="16" y="240"/>
                        </a:moveTo>
                        <a:cubicBezTo>
                          <a:pt x="160" y="240"/>
                          <a:pt x="160" y="240"/>
                          <a:pt x="160" y="240"/>
                        </a:cubicBezTo>
                        <a:cubicBezTo>
                          <a:pt x="169" y="240"/>
                          <a:pt x="176" y="233"/>
                          <a:pt x="176" y="224"/>
                        </a:cubicBezTo>
                        <a:cubicBezTo>
                          <a:pt x="176" y="64"/>
                          <a:pt x="176" y="64"/>
                          <a:pt x="176" y="64"/>
                        </a:cubicBezTo>
                        <a:cubicBezTo>
                          <a:pt x="176" y="57"/>
                          <a:pt x="173" y="49"/>
                          <a:pt x="168" y="45"/>
                        </a:cubicBezTo>
                        <a:cubicBezTo>
                          <a:pt x="131" y="8"/>
                          <a:pt x="131" y="8"/>
                          <a:pt x="131" y="8"/>
                        </a:cubicBezTo>
                        <a:cubicBezTo>
                          <a:pt x="127" y="3"/>
                          <a:pt x="119" y="0"/>
                          <a:pt x="112" y="0"/>
                        </a:cubicBezTo>
                        <a:cubicBezTo>
                          <a:pt x="16" y="0"/>
                          <a:pt x="16" y="0"/>
                          <a:pt x="16" y="0"/>
                        </a:cubicBezTo>
                        <a:cubicBezTo>
                          <a:pt x="7" y="0"/>
                          <a:pt x="0" y="7"/>
                          <a:pt x="0" y="16"/>
                        </a:cubicBezTo>
                        <a:cubicBezTo>
                          <a:pt x="0" y="224"/>
                          <a:pt x="0" y="224"/>
                          <a:pt x="0" y="224"/>
                        </a:cubicBezTo>
                        <a:cubicBezTo>
                          <a:pt x="0" y="233"/>
                          <a:pt x="7" y="240"/>
                          <a:pt x="16" y="240"/>
                        </a:cubicBezTo>
                        <a:close/>
                        <a:moveTo>
                          <a:pt x="149" y="48"/>
                        </a:moveTo>
                        <a:cubicBezTo>
                          <a:pt x="128" y="48"/>
                          <a:pt x="128" y="48"/>
                          <a:pt x="128" y="48"/>
                        </a:cubicBezTo>
                        <a:cubicBezTo>
                          <a:pt x="128" y="27"/>
                          <a:pt x="128" y="27"/>
                          <a:pt x="128" y="27"/>
                        </a:cubicBezTo>
                        <a:lnTo>
                          <a:pt x="149" y="48"/>
                        </a:lnTo>
                        <a:close/>
                        <a:moveTo>
                          <a:pt x="16" y="16"/>
                        </a:moveTo>
                        <a:cubicBezTo>
                          <a:pt x="112" y="16"/>
                          <a:pt x="112" y="16"/>
                          <a:pt x="112" y="16"/>
                        </a:cubicBezTo>
                        <a:cubicBezTo>
                          <a:pt x="112" y="48"/>
                          <a:pt x="112" y="48"/>
                          <a:pt x="112" y="48"/>
                        </a:cubicBezTo>
                        <a:cubicBezTo>
                          <a:pt x="112" y="57"/>
                          <a:pt x="119" y="64"/>
                          <a:pt x="128" y="64"/>
                        </a:cubicBezTo>
                        <a:cubicBezTo>
                          <a:pt x="160" y="64"/>
                          <a:pt x="160" y="64"/>
                          <a:pt x="160" y="64"/>
                        </a:cubicBezTo>
                        <a:cubicBezTo>
                          <a:pt x="160" y="224"/>
                          <a:pt x="160" y="224"/>
                          <a:pt x="160" y="224"/>
                        </a:cubicBezTo>
                        <a:cubicBezTo>
                          <a:pt x="16" y="224"/>
                          <a:pt x="16" y="224"/>
                          <a:pt x="16" y="224"/>
                        </a:cubicBezTo>
                        <a:lnTo>
                          <a:pt x="16" y="1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 sz="1600">
                      <a:latin typeface="汉仪君黑-55W" panose="00020600040101010101" charset="-122"/>
                      <a:ea typeface="汉仪君黑-55W" panose="00020600040101010101" charset="-122"/>
                      <a:cs typeface="汉仪君黑-55W" panose="00020600040101010101" charset="-122"/>
                      <a:sym typeface="+mn-lt"/>
                    </a:endParaRPr>
                  </a:p>
                </p:txBody>
              </p:sp>
              <p:sp>
                <p:nvSpPr>
                  <p:cNvPr id="32" name="Freeform 73"/>
                  <p:cNvSpPr/>
                  <p:nvPr>
                    <p:custDataLst>
                      <p:tags r:id="rId25"/>
                    </p:custDataLst>
                  </p:nvPr>
                </p:nvSpPr>
                <p:spPr bwMode="auto">
                  <a:xfrm>
                    <a:off x="5548139" y="2937977"/>
                    <a:ext cx="91720" cy="23585"/>
                  </a:xfrm>
                  <a:custGeom>
                    <a:avLst/>
                    <a:gdLst>
                      <a:gd name="T0" fmla="*/ 8 w 60"/>
                      <a:gd name="T1" fmla="*/ 16 h 16"/>
                      <a:gd name="T2" fmla="*/ 52 w 60"/>
                      <a:gd name="T3" fmla="*/ 16 h 16"/>
                      <a:gd name="T4" fmla="*/ 60 w 60"/>
                      <a:gd name="T5" fmla="*/ 8 h 16"/>
                      <a:gd name="T6" fmla="*/ 52 w 60"/>
                      <a:gd name="T7" fmla="*/ 0 h 16"/>
                      <a:gd name="T8" fmla="*/ 8 w 60"/>
                      <a:gd name="T9" fmla="*/ 0 h 16"/>
                      <a:gd name="T10" fmla="*/ 0 w 60"/>
                      <a:gd name="T11" fmla="*/ 8 h 16"/>
                      <a:gd name="T12" fmla="*/ 8 w 60"/>
                      <a:gd name="T13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0" h="16">
                        <a:moveTo>
                          <a:pt x="8" y="16"/>
                        </a:moveTo>
                        <a:cubicBezTo>
                          <a:pt x="52" y="16"/>
                          <a:pt x="52" y="16"/>
                          <a:pt x="52" y="16"/>
                        </a:cubicBezTo>
                        <a:cubicBezTo>
                          <a:pt x="56" y="16"/>
                          <a:pt x="60" y="12"/>
                          <a:pt x="60" y="8"/>
                        </a:cubicBezTo>
                        <a:cubicBezTo>
                          <a:pt x="60" y="4"/>
                          <a:pt x="56" y="0"/>
                          <a:pt x="52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4" y="0"/>
                          <a:pt x="0" y="4"/>
                          <a:pt x="0" y="8"/>
                        </a:cubicBezTo>
                        <a:cubicBezTo>
                          <a:pt x="0" y="12"/>
                          <a:pt x="4" y="16"/>
                          <a:pt x="8" y="1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 sz="1600">
                      <a:latin typeface="汉仪君黑-55W" panose="00020600040101010101" charset="-122"/>
                      <a:ea typeface="汉仪君黑-55W" panose="00020600040101010101" charset="-122"/>
                      <a:cs typeface="汉仪君黑-55W" panose="00020600040101010101" charset="-122"/>
                      <a:sym typeface="+mn-lt"/>
                    </a:endParaRPr>
                  </a:p>
                </p:txBody>
              </p:sp>
              <p:sp>
                <p:nvSpPr>
                  <p:cNvPr id="33" name="Freeform 74"/>
                  <p:cNvSpPr/>
                  <p:nvPr>
                    <p:custDataLst>
                      <p:tags r:id="rId26"/>
                    </p:custDataLst>
                  </p:nvPr>
                </p:nvSpPr>
                <p:spPr bwMode="auto">
                  <a:xfrm>
                    <a:off x="5548139" y="2998250"/>
                    <a:ext cx="170337" cy="23585"/>
                  </a:xfrm>
                  <a:custGeom>
                    <a:avLst/>
                    <a:gdLst>
                      <a:gd name="T0" fmla="*/ 104 w 112"/>
                      <a:gd name="T1" fmla="*/ 0 h 16"/>
                      <a:gd name="T2" fmla="*/ 8 w 112"/>
                      <a:gd name="T3" fmla="*/ 0 h 16"/>
                      <a:gd name="T4" fmla="*/ 0 w 112"/>
                      <a:gd name="T5" fmla="*/ 8 h 16"/>
                      <a:gd name="T6" fmla="*/ 8 w 112"/>
                      <a:gd name="T7" fmla="*/ 16 h 16"/>
                      <a:gd name="T8" fmla="*/ 104 w 112"/>
                      <a:gd name="T9" fmla="*/ 16 h 16"/>
                      <a:gd name="T10" fmla="*/ 112 w 112"/>
                      <a:gd name="T11" fmla="*/ 8 h 16"/>
                      <a:gd name="T12" fmla="*/ 104 w 112"/>
                      <a:gd name="T13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2" h="16">
                        <a:moveTo>
                          <a:pt x="104" y="0"/>
                        </a:move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4" y="0"/>
                          <a:pt x="0" y="4"/>
                          <a:pt x="0" y="8"/>
                        </a:cubicBezTo>
                        <a:cubicBezTo>
                          <a:pt x="0" y="12"/>
                          <a:pt x="4" y="16"/>
                          <a:pt x="8" y="16"/>
                        </a:cubicBezTo>
                        <a:cubicBezTo>
                          <a:pt x="104" y="16"/>
                          <a:pt x="104" y="16"/>
                          <a:pt x="104" y="16"/>
                        </a:cubicBezTo>
                        <a:cubicBezTo>
                          <a:pt x="108" y="16"/>
                          <a:pt x="112" y="12"/>
                          <a:pt x="112" y="8"/>
                        </a:cubicBezTo>
                        <a:cubicBezTo>
                          <a:pt x="112" y="4"/>
                          <a:pt x="108" y="0"/>
                          <a:pt x="104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 sz="1600">
                      <a:latin typeface="汉仪君黑-55W" panose="00020600040101010101" charset="-122"/>
                      <a:ea typeface="汉仪君黑-55W" panose="00020600040101010101" charset="-122"/>
                      <a:cs typeface="汉仪君黑-55W" panose="00020600040101010101" charset="-122"/>
                      <a:sym typeface="+mn-lt"/>
                    </a:endParaRPr>
                  </a:p>
                </p:txBody>
              </p:sp>
              <p:sp>
                <p:nvSpPr>
                  <p:cNvPr id="34" name="Freeform 75"/>
                  <p:cNvSpPr/>
                  <p:nvPr>
                    <p:custDataLst>
                      <p:tags r:id="rId27"/>
                    </p:custDataLst>
                  </p:nvPr>
                </p:nvSpPr>
                <p:spPr bwMode="auto">
                  <a:xfrm>
                    <a:off x="5548139" y="3046731"/>
                    <a:ext cx="170337" cy="23585"/>
                  </a:xfrm>
                  <a:custGeom>
                    <a:avLst/>
                    <a:gdLst>
                      <a:gd name="T0" fmla="*/ 104 w 112"/>
                      <a:gd name="T1" fmla="*/ 0 h 16"/>
                      <a:gd name="T2" fmla="*/ 8 w 112"/>
                      <a:gd name="T3" fmla="*/ 0 h 16"/>
                      <a:gd name="T4" fmla="*/ 0 w 112"/>
                      <a:gd name="T5" fmla="*/ 8 h 16"/>
                      <a:gd name="T6" fmla="*/ 8 w 112"/>
                      <a:gd name="T7" fmla="*/ 16 h 16"/>
                      <a:gd name="T8" fmla="*/ 104 w 112"/>
                      <a:gd name="T9" fmla="*/ 16 h 16"/>
                      <a:gd name="T10" fmla="*/ 112 w 112"/>
                      <a:gd name="T11" fmla="*/ 8 h 16"/>
                      <a:gd name="T12" fmla="*/ 104 w 112"/>
                      <a:gd name="T13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2" h="16">
                        <a:moveTo>
                          <a:pt x="104" y="0"/>
                        </a:move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4" y="0"/>
                          <a:pt x="0" y="4"/>
                          <a:pt x="0" y="8"/>
                        </a:cubicBezTo>
                        <a:cubicBezTo>
                          <a:pt x="0" y="12"/>
                          <a:pt x="4" y="16"/>
                          <a:pt x="8" y="16"/>
                        </a:cubicBezTo>
                        <a:cubicBezTo>
                          <a:pt x="104" y="16"/>
                          <a:pt x="104" y="16"/>
                          <a:pt x="104" y="16"/>
                        </a:cubicBezTo>
                        <a:cubicBezTo>
                          <a:pt x="108" y="16"/>
                          <a:pt x="112" y="12"/>
                          <a:pt x="112" y="8"/>
                        </a:cubicBezTo>
                        <a:cubicBezTo>
                          <a:pt x="112" y="4"/>
                          <a:pt x="108" y="0"/>
                          <a:pt x="104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 sz="1600">
                      <a:latin typeface="汉仪君黑-55W" panose="00020600040101010101" charset="-122"/>
                      <a:ea typeface="汉仪君黑-55W" panose="00020600040101010101" charset="-122"/>
                      <a:cs typeface="汉仪君黑-55W" panose="00020600040101010101" charset="-122"/>
                      <a:sym typeface="+mn-lt"/>
                    </a:endParaRPr>
                  </a:p>
                </p:txBody>
              </p:sp>
              <p:sp>
                <p:nvSpPr>
                  <p:cNvPr id="35" name="Freeform 76"/>
                  <p:cNvSpPr/>
                  <p:nvPr>
                    <p:custDataLst>
                      <p:tags r:id="rId28"/>
                    </p:custDataLst>
                  </p:nvPr>
                </p:nvSpPr>
                <p:spPr bwMode="auto">
                  <a:xfrm>
                    <a:off x="5548139" y="3093901"/>
                    <a:ext cx="170337" cy="24895"/>
                  </a:xfrm>
                  <a:custGeom>
                    <a:avLst/>
                    <a:gdLst>
                      <a:gd name="T0" fmla="*/ 104 w 112"/>
                      <a:gd name="T1" fmla="*/ 0 h 16"/>
                      <a:gd name="T2" fmla="*/ 8 w 112"/>
                      <a:gd name="T3" fmla="*/ 0 h 16"/>
                      <a:gd name="T4" fmla="*/ 0 w 112"/>
                      <a:gd name="T5" fmla="*/ 8 h 16"/>
                      <a:gd name="T6" fmla="*/ 8 w 112"/>
                      <a:gd name="T7" fmla="*/ 16 h 16"/>
                      <a:gd name="T8" fmla="*/ 104 w 112"/>
                      <a:gd name="T9" fmla="*/ 16 h 16"/>
                      <a:gd name="T10" fmla="*/ 112 w 112"/>
                      <a:gd name="T11" fmla="*/ 8 h 16"/>
                      <a:gd name="T12" fmla="*/ 104 w 112"/>
                      <a:gd name="T13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2" h="16">
                        <a:moveTo>
                          <a:pt x="104" y="0"/>
                        </a:move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4" y="0"/>
                          <a:pt x="0" y="4"/>
                          <a:pt x="0" y="8"/>
                        </a:cubicBezTo>
                        <a:cubicBezTo>
                          <a:pt x="0" y="12"/>
                          <a:pt x="4" y="16"/>
                          <a:pt x="8" y="16"/>
                        </a:cubicBezTo>
                        <a:cubicBezTo>
                          <a:pt x="104" y="16"/>
                          <a:pt x="104" y="16"/>
                          <a:pt x="104" y="16"/>
                        </a:cubicBezTo>
                        <a:cubicBezTo>
                          <a:pt x="108" y="16"/>
                          <a:pt x="112" y="12"/>
                          <a:pt x="112" y="8"/>
                        </a:cubicBezTo>
                        <a:cubicBezTo>
                          <a:pt x="112" y="4"/>
                          <a:pt x="108" y="0"/>
                          <a:pt x="104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 sz="1600">
                      <a:latin typeface="汉仪君黑-55W" panose="00020600040101010101" charset="-122"/>
                      <a:ea typeface="汉仪君黑-55W" panose="00020600040101010101" charset="-122"/>
                      <a:cs typeface="汉仪君黑-55W" panose="00020600040101010101" charset="-122"/>
                      <a:sym typeface="+mn-lt"/>
                    </a:endParaRPr>
                  </a:p>
                </p:txBody>
              </p:sp>
              <p:sp>
                <p:nvSpPr>
                  <p:cNvPr id="36" name="Freeform 77"/>
                  <p:cNvSpPr/>
                  <p:nvPr>
                    <p:custDataLst>
                      <p:tags r:id="rId29"/>
                    </p:custDataLst>
                  </p:nvPr>
                </p:nvSpPr>
                <p:spPr bwMode="auto">
                  <a:xfrm>
                    <a:off x="5548139" y="3142382"/>
                    <a:ext cx="170337" cy="24895"/>
                  </a:xfrm>
                  <a:custGeom>
                    <a:avLst/>
                    <a:gdLst>
                      <a:gd name="T0" fmla="*/ 104 w 112"/>
                      <a:gd name="T1" fmla="*/ 0 h 16"/>
                      <a:gd name="T2" fmla="*/ 8 w 112"/>
                      <a:gd name="T3" fmla="*/ 0 h 16"/>
                      <a:gd name="T4" fmla="*/ 0 w 112"/>
                      <a:gd name="T5" fmla="*/ 8 h 16"/>
                      <a:gd name="T6" fmla="*/ 8 w 112"/>
                      <a:gd name="T7" fmla="*/ 16 h 16"/>
                      <a:gd name="T8" fmla="*/ 104 w 112"/>
                      <a:gd name="T9" fmla="*/ 16 h 16"/>
                      <a:gd name="T10" fmla="*/ 112 w 112"/>
                      <a:gd name="T11" fmla="*/ 8 h 16"/>
                      <a:gd name="T12" fmla="*/ 104 w 112"/>
                      <a:gd name="T13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2" h="16">
                        <a:moveTo>
                          <a:pt x="104" y="0"/>
                        </a:move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4" y="0"/>
                          <a:pt x="0" y="4"/>
                          <a:pt x="0" y="8"/>
                        </a:cubicBezTo>
                        <a:cubicBezTo>
                          <a:pt x="0" y="12"/>
                          <a:pt x="4" y="16"/>
                          <a:pt x="8" y="16"/>
                        </a:cubicBezTo>
                        <a:cubicBezTo>
                          <a:pt x="104" y="16"/>
                          <a:pt x="104" y="16"/>
                          <a:pt x="104" y="16"/>
                        </a:cubicBezTo>
                        <a:cubicBezTo>
                          <a:pt x="108" y="16"/>
                          <a:pt x="112" y="12"/>
                          <a:pt x="112" y="8"/>
                        </a:cubicBezTo>
                        <a:cubicBezTo>
                          <a:pt x="112" y="4"/>
                          <a:pt x="108" y="0"/>
                          <a:pt x="104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 sz="1600">
                      <a:latin typeface="汉仪君黑-55W" panose="00020600040101010101" charset="-122"/>
                      <a:ea typeface="汉仪君黑-55W" panose="00020600040101010101" charset="-122"/>
                      <a:cs typeface="汉仪君黑-55W" panose="00020600040101010101" charset="-122"/>
                      <a:sym typeface="+mn-lt"/>
                    </a:endParaRPr>
                  </a:p>
                </p:txBody>
              </p:sp>
            </p:grpSp>
          </p:grpSp>
          <p:sp>
            <p:nvSpPr>
              <p:cNvPr id="37" name="Oval 49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10235143" y="3218736"/>
                <a:ext cx="1150147" cy="115054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6245" y="5723"/>
              <a:ext cx="918" cy="922"/>
              <a:chOff x="2952752" y="2205050"/>
              <a:chExt cx="511175" cy="512766"/>
            </a:xfrm>
            <a:solidFill>
              <a:schemeClr val="bg1"/>
            </a:solidFill>
          </p:grpSpPr>
          <p:sp>
            <p:nvSpPr>
              <p:cNvPr id="51" name="Freeform 5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952752" y="2205050"/>
                <a:ext cx="511175" cy="512766"/>
              </a:xfrm>
              <a:custGeom>
                <a:avLst/>
                <a:gdLst>
                  <a:gd name="T0" fmla="*/ 34 w 256"/>
                  <a:gd name="T1" fmla="*/ 160 h 256"/>
                  <a:gd name="T2" fmla="*/ 18 w 256"/>
                  <a:gd name="T3" fmla="*/ 194 h 256"/>
                  <a:gd name="T4" fmla="*/ 50 w 256"/>
                  <a:gd name="T5" fmla="*/ 238 h 256"/>
                  <a:gd name="T6" fmla="*/ 82 w 256"/>
                  <a:gd name="T7" fmla="*/ 217 h 256"/>
                  <a:gd name="T8" fmla="*/ 96 w 256"/>
                  <a:gd name="T9" fmla="*/ 248 h 256"/>
                  <a:gd name="T10" fmla="*/ 152 w 256"/>
                  <a:gd name="T11" fmla="*/ 256 h 256"/>
                  <a:gd name="T12" fmla="*/ 160 w 256"/>
                  <a:gd name="T13" fmla="*/ 222 h 256"/>
                  <a:gd name="T14" fmla="*/ 194 w 256"/>
                  <a:gd name="T15" fmla="*/ 238 h 256"/>
                  <a:gd name="T16" fmla="*/ 238 w 256"/>
                  <a:gd name="T17" fmla="*/ 206 h 256"/>
                  <a:gd name="T18" fmla="*/ 217 w 256"/>
                  <a:gd name="T19" fmla="*/ 174 h 256"/>
                  <a:gd name="T20" fmla="*/ 248 w 256"/>
                  <a:gd name="T21" fmla="*/ 160 h 256"/>
                  <a:gd name="T22" fmla="*/ 256 w 256"/>
                  <a:gd name="T23" fmla="*/ 104 h 256"/>
                  <a:gd name="T24" fmla="*/ 222 w 256"/>
                  <a:gd name="T25" fmla="*/ 96 h 256"/>
                  <a:gd name="T26" fmla="*/ 238 w 256"/>
                  <a:gd name="T27" fmla="*/ 62 h 256"/>
                  <a:gd name="T28" fmla="*/ 206 w 256"/>
                  <a:gd name="T29" fmla="*/ 18 h 256"/>
                  <a:gd name="T30" fmla="*/ 174 w 256"/>
                  <a:gd name="T31" fmla="*/ 39 h 256"/>
                  <a:gd name="T32" fmla="*/ 160 w 256"/>
                  <a:gd name="T33" fmla="*/ 8 h 256"/>
                  <a:gd name="T34" fmla="*/ 104 w 256"/>
                  <a:gd name="T35" fmla="*/ 0 h 256"/>
                  <a:gd name="T36" fmla="*/ 96 w 256"/>
                  <a:gd name="T37" fmla="*/ 34 h 256"/>
                  <a:gd name="T38" fmla="*/ 62 w 256"/>
                  <a:gd name="T39" fmla="*/ 18 h 256"/>
                  <a:gd name="T40" fmla="*/ 18 w 256"/>
                  <a:gd name="T41" fmla="*/ 50 h 256"/>
                  <a:gd name="T42" fmla="*/ 39 w 256"/>
                  <a:gd name="T43" fmla="*/ 82 h 256"/>
                  <a:gd name="T44" fmla="*/ 8 w 256"/>
                  <a:gd name="T45" fmla="*/ 96 h 256"/>
                  <a:gd name="T46" fmla="*/ 0 w 256"/>
                  <a:gd name="T47" fmla="*/ 152 h 256"/>
                  <a:gd name="T48" fmla="*/ 16 w 256"/>
                  <a:gd name="T49" fmla="*/ 112 h 256"/>
                  <a:gd name="T50" fmla="*/ 48 w 256"/>
                  <a:gd name="T51" fmla="*/ 107 h 256"/>
                  <a:gd name="T52" fmla="*/ 54 w 256"/>
                  <a:gd name="T53" fmla="*/ 74 h 256"/>
                  <a:gd name="T54" fmla="*/ 56 w 256"/>
                  <a:gd name="T55" fmla="*/ 35 h 256"/>
                  <a:gd name="T56" fmla="*/ 83 w 256"/>
                  <a:gd name="T57" fmla="*/ 56 h 256"/>
                  <a:gd name="T58" fmla="*/ 112 w 256"/>
                  <a:gd name="T59" fmla="*/ 40 h 256"/>
                  <a:gd name="T60" fmla="*/ 144 w 256"/>
                  <a:gd name="T61" fmla="*/ 16 h 256"/>
                  <a:gd name="T62" fmla="*/ 149 w 256"/>
                  <a:gd name="T63" fmla="*/ 48 h 256"/>
                  <a:gd name="T64" fmla="*/ 182 w 256"/>
                  <a:gd name="T65" fmla="*/ 54 h 256"/>
                  <a:gd name="T66" fmla="*/ 221 w 256"/>
                  <a:gd name="T67" fmla="*/ 56 h 256"/>
                  <a:gd name="T68" fmla="*/ 200 w 256"/>
                  <a:gd name="T69" fmla="*/ 83 h 256"/>
                  <a:gd name="T70" fmla="*/ 216 w 256"/>
                  <a:gd name="T71" fmla="*/ 112 h 256"/>
                  <a:gd name="T72" fmla="*/ 240 w 256"/>
                  <a:gd name="T73" fmla="*/ 144 h 256"/>
                  <a:gd name="T74" fmla="*/ 208 w 256"/>
                  <a:gd name="T75" fmla="*/ 149 h 256"/>
                  <a:gd name="T76" fmla="*/ 202 w 256"/>
                  <a:gd name="T77" fmla="*/ 182 h 256"/>
                  <a:gd name="T78" fmla="*/ 200 w 256"/>
                  <a:gd name="T79" fmla="*/ 221 h 256"/>
                  <a:gd name="T80" fmla="*/ 173 w 256"/>
                  <a:gd name="T81" fmla="*/ 200 h 256"/>
                  <a:gd name="T82" fmla="*/ 144 w 256"/>
                  <a:gd name="T83" fmla="*/ 216 h 256"/>
                  <a:gd name="T84" fmla="*/ 112 w 256"/>
                  <a:gd name="T85" fmla="*/ 240 h 256"/>
                  <a:gd name="T86" fmla="*/ 107 w 256"/>
                  <a:gd name="T87" fmla="*/ 208 h 256"/>
                  <a:gd name="T88" fmla="*/ 74 w 256"/>
                  <a:gd name="T89" fmla="*/ 202 h 256"/>
                  <a:gd name="T90" fmla="*/ 35 w 256"/>
                  <a:gd name="T91" fmla="*/ 200 h 256"/>
                  <a:gd name="T92" fmla="*/ 56 w 256"/>
                  <a:gd name="T93" fmla="*/ 173 h 256"/>
                  <a:gd name="T94" fmla="*/ 40 w 256"/>
                  <a:gd name="T95" fmla="*/ 144 h 256"/>
                  <a:gd name="T96" fmla="*/ 16 w 256"/>
                  <a:gd name="T97" fmla="*/ 112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6" h="256">
                    <a:moveTo>
                      <a:pt x="8" y="160"/>
                    </a:moveTo>
                    <a:cubicBezTo>
                      <a:pt x="34" y="160"/>
                      <a:pt x="34" y="160"/>
                      <a:pt x="34" y="160"/>
                    </a:cubicBezTo>
                    <a:cubicBezTo>
                      <a:pt x="39" y="174"/>
                      <a:pt x="39" y="174"/>
                      <a:pt x="39" y="174"/>
                    </a:cubicBezTo>
                    <a:cubicBezTo>
                      <a:pt x="18" y="194"/>
                      <a:pt x="18" y="194"/>
                      <a:pt x="18" y="194"/>
                    </a:cubicBezTo>
                    <a:cubicBezTo>
                      <a:pt x="15" y="197"/>
                      <a:pt x="15" y="203"/>
                      <a:pt x="18" y="206"/>
                    </a:cubicBezTo>
                    <a:cubicBezTo>
                      <a:pt x="50" y="238"/>
                      <a:pt x="50" y="238"/>
                      <a:pt x="50" y="238"/>
                    </a:cubicBezTo>
                    <a:cubicBezTo>
                      <a:pt x="53" y="241"/>
                      <a:pt x="59" y="241"/>
                      <a:pt x="62" y="238"/>
                    </a:cubicBezTo>
                    <a:cubicBezTo>
                      <a:pt x="82" y="217"/>
                      <a:pt x="82" y="217"/>
                      <a:pt x="82" y="217"/>
                    </a:cubicBezTo>
                    <a:cubicBezTo>
                      <a:pt x="96" y="222"/>
                      <a:pt x="96" y="222"/>
                      <a:pt x="96" y="222"/>
                    </a:cubicBezTo>
                    <a:cubicBezTo>
                      <a:pt x="96" y="248"/>
                      <a:pt x="96" y="248"/>
                      <a:pt x="96" y="248"/>
                    </a:cubicBezTo>
                    <a:cubicBezTo>
                      <a:pt x="96" y="252"/>
                      <a:pt x="100" y="256"/>
                      <a:pt x="104" y="256"/>
                    </a:cubicBezTo>
                    <a:cubicBezTo>
                      <a:pt x="152" y="256"/>
                      <a:pt x="152" y="256"/>
                      <a:pt x="152" y="256"/>
                    </a:cubicBezTo>
                    <a:cubicBezTo>
                      <a:pt x="156" y="256"/>
                      <a:pt x="160" y="252"/>
                      <a:pt x="160" y="248"/>
                    </a:cubicBezTo>
                    <a:cubicBezTo>
                      <a:pt x="160" y="222"/>
                      <a:pt x="160" y="222"/>
                      <a:pt x="160" y="222"/>
                    </a:cubicBezTo>
                    <a:cubicBezTo>
                      <a:pt x="174" y="217"/>
                      <a:pt x="174" y="217"/>
                      <a:pt x="174" y="217"/>
                    </a:cubicBezTo>
                    <a:cubicBezTo>
                      <a:pt x="194" y="238"/>
                      <a:pt x="194" y="238"/>
                      <a:pt x="194" y="238"/>
                    </a:cubicBezTo>
                    <a:cubicBezTo>
                      <a:pt x="197" y="241"/>
                      <a:pt x="203" y="241"/>
                      <a:pt x="206" y="238"/>
                    </a:cubicBezTo>
                    <a:cubicBezTo>
                      <a:pt x="238" y="206"/>
                      <a:pt x="238" y="206"/>
                      <a:pt x="238" y="206"/>
                    </a:cubicBezTo>
                    <a:cubicBezTo>
                      <a:pt x="241" y="203"/>
                      <a:pt x="241" y="197"/>
                      <a:pt x="238" y="194"/>
                    </a:cubicBezTo>
                    <a:cubicBezTo>
                      <a:pt x="217" y="174"/>
                      <a:pt x="217" y="174"/>
                      <a:pt x="217" y="174"/>
                    </a:cubicBezTo>
                    <a:cubicBezTo>
                      <a:pt x="222" y="160"/>
                      <a:pt x="222" y="160"/>
                      <a:pt x="222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52" y="160"/>
                      <a:pt x="256" y="156"/>
                      <a:pt x="256" y="152"/>
                    </a:cubicBezTo>
                    <a:cubicBezTo>
                      <a:pt x="256" y="104"/>
                      <a:pt x="256" y="104"/>
                      <a:pt x="256" y="104"/>
                    </a:cubicBezTo>
                    <a:cubicBezTo>
                      <a:pt x="256" y="100"/>
                      <a:pt x="252" y="96"/>
                      <a:pt x="248" y="96"/>
                    </a:cubicBezTo>
                    <a:cubicBezTo>
                      <a:pt x="222" y="96"/>
                      <a:pt x="222" y="96"/>
                      <a:pt x="222" y="96"/>
                    </a:cubicBezTo>
                    <a:cubicBezTo>
                      <a:pt x="217" y="82"/>
                      <a:pt x="217" y="82"/>
                      <a:pt x="217" y="82"/>
                    </a:cubicBezTo>
                    <a:cubicBezTo>
                      <a:pt x="238" y="62"/>
                      <a:pt x="238" y="62"/>
                      <a:pt x="238" y="62"/>
                    </a:cubicBezTo>
                    <a:cubicBezTo>
                      <a:pt x="241" y="59"/>
                      <a:pt x="241" y="53"/>
                      <a:pt x="238" y="50"/>
                    </a:cubicBezTo>
                    <a:cubicBezTo>
                      <a:pt x="206" y="18"/>
                      <a:pt x="206" y="18"/>
                      <a:pt x="206" y="18"/>
                    </a:cubicBezTo>
                    <a:cubicBezTo>
                      <a:pt x="203" y="15"/>
                      <a:pt x="197" y="15"/>
                      <a:pt x="194" y="18"/>
                    </a:cubicBezTo>
                    <a:cubicBezTo>
                      <a:pt x="174" y="39"/>
                      <a:pt x="174" y="39"/>
                      <a:pt x="174" y="39"/>
                    </a:cubicBezTo>
                    <a:cubicBezTo>
                      <a:pt x="160" y="34"/>
                      <a:pt x="160" y="34"/>
                      <a:pt x="160" y="34"/>
                    </a:cubicBezTo>
                    <a:cubicBezTo>
                      <a:pt x="160" y="8"/>
                      <a:pt x="160" y="8"/>
                      <a:pt x="160" y="8"/>
                    </a:cubicBezTo>
                    <a:cubicBezTo>
                      <a:pt x="160" y="4"/>
                      <a:pt x="156" y="0"/>
                      <a:pt x="152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0" y="0"/>
                      <a:pt x="96" y="4"/>
                      <a:pt x="96" y="8"/>
                    </a:cubicBezTo>
                    <a:cubicBezTo>
                      <a:pt x="96" y="34"/>
                      <a:pt x="96" y="34"/>
                      <a:pt x="96" y="34"/>
                    </a:cubicBezTo>
                    <a:cubicBezTo>
                      <a:pt x="82" y="39"/>
                      <a:pt x="82" y="39"/>
                      <a:pt x="82" y="3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59" y="15"/>
                      <a:pt x="53" y="15"/>
                      <a:pt x="50" y="18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15" y="53"/>
                      <a:pt x="15" y="59"/>
                      <a:pt x="18" y="62"/>
                    </a:cubicBezTo>
                    <a:cubicBezTo>
                      <a:pt x="39" y="82"/>
                      <a:pt x="39" y="82"/>
                      <a:pt x="39" y="82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8" y="96"/>
                      <a:pt x="8" y="96"/>
                      <a:pt x="8" y="96"/>
                    </a:cubicBezTo>
                    <a:cubicBezTo>
                      <a:pt x="4" y="96"/>
                      <a:pt x="0" y="100"/>
                      <a:pt x="0" y="104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56"/>
                      <a:pt x="4" y="160"/>
                      <a:pt x="8" y="160"/>
                    </a:cubicBezTo>
                    <a:close/>
                    <a:moveTo>
                      <a:pt x="16" y="112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43" y="112"/>
                      <a:pt x="47" y="110"/>
                      <a:pt x="48" y="107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0"/>
                      <a:pt x="56" y="76"/>
                      <a:pt x="54" y="74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74" y="54"/>
                      <a:pt x="74" y="54"/>
                      <a:pt x="74" y="54"/>
                    </a:cubicBezTo>
                    <a:cubicBezTo>
                      <a:pt x="76" y="56"/>
                      <a:pt x="80" y="57"/>
                      <a:pt x="83" y="56"/>
                    </a:cubicBezTo>
                    <a:cubicBezTo>
                      <a:pt x="107" y="48"/>
                      <a:pt x="107" y="48"/>
                      <a:pt x="107" y="48"/>
                    </a:cubicBezTo>
                    <a:cubicBezTo>
                      <a:pt x="110" y="47"/>
                      <a:pt x="112" y="43"/>
                      <a:pt x="112" y="40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144" y="16"/>
                      <a:pt x="144" y="16"/>
                      <a:pt x="144" y="16"/>
                    </a:cubicBezTo>
                    <a:cubicBezTo>
                      <a:pt x="144" y="40"/>
                      <a:pt x="144" y="40"/>
                      <a:pt x="144" y="40"/>
                    </a:cubicBezTo>
                    <a:cubicBezTo>
                      <a:pt x="144" y="43"/>
                      <a:pt x="146" y="47"/>
                      <a:pt x="149" y="48"/>
                    </a:cubicBezTo>
                    <a:cubicBezTo>
                      <a:pt x="173" y="56"/>
                      <a:pt x="173" y="56"/>
                      <a:pt x="173" y="56"/>
                    </a:cubicBezTo>
                    <a:cubicBezTo>
                      <a:pt x="176" y="57"/>
                      <a:pt x="180" y="56"/>
                      <a:pt x="182" y="54"/>
                    </a:cubicBezTo>
                    <a:cubicBezTo>
                      <a:pt x="200" y="35"/>
                      <a:pt x="200" y="35"/>
                      <a:pt x="200" y="35"/>
                    </a:cubicBezTo>
                    <a:cubicBezTo>
                      <a:pt x="221" y="56"/>
                      <a:pt x="221" y="56"/>
                      <a:pt x="221" y="56"/>
                    </a:cubicBezTo>
                    <a:cubicBezTo>
                      <a:pt x="202" y="74"/>
                      <a:pt x="202" y="74"/>
                      <a:pt x="202" y="74"/>
                    </a:cubicBezTo>
                    <a:cubicBezTo>
                      <a:pt x="200" y="76"/>
                      <a:pt x="199" y="80"/>
                      <a:pt x="200" y="83"/>
                    </a:cubicBezTo>
                    <a:cubicBezTo>
                      <a:pt x="208" y="107"/>
                      <a:pt x="208" y="107"/>
                      <a:pt x="208" y="107"/>
                    </a:cubicBezTo>
                    <a:cubicBezTo>
                      <a:pt x="210" y="110"/>
                      <a:pt x="213" y="112"/>
                      <a:pt x="216" y="112"/>
                    </a:cubicBezTo>
                    <a:cubicBezTo>
                      <a:pt x="240" y="112"/>
                      <a:pt x="240" y="112"/>
                      <a:pt x="240" y="112"/>
                    </a:cubicBezTo>
                    <a:cubicBezTo>
                      <a:pt x="240" y="144"/>
                      <a:pt x="240" y="144"/>
                      <a:pt x="240" y="144"/>
                    </a:cubicBezTo>
                    <a:cubicBezTo>
                      <a:pt x="216" y="144"/>
                      <a:pt x="216" y="144"/>
                      <a:pt x="216" y="144"/>
                    </a:cubicBezTo>
                    <a:cubicBezTo>
                      <a:pt x="213" y="144"/>
                      <a:pt x="210" y="146"/>
                      <a:pt x="208" y="149"/>
                    </a:cubicBezTo>
                    <a:cubicBezTo>
                      <a:pt x="200" y="173"/>
                      <a:pt x="200" y="173"/>
                      <a:pt x="200" y="173"/>
                    </a:cubicBezTo>
                    <a:cubicBezTo>
                      <a:pt x="199" y="176"/>
                      <a:pt x="200" y="180"/>
                      <a:pt x="202" y="182"/>
                    </a:cubicBezTo>
                    <a:cubicBezTo>
                      <a:pt x="221" y="200"/>
                      <a:pt x="221" y="200"/>
                      <a:pt x="221" y="200"/>
                    </a:cubicBezTo>
                    <a:cubicBezTo>
                      <a:pt x="200" y="221"/>
                      <a:pt x="200" y="221"/>
                      <a:pt x="200" y="221"/>
                    </a:cubicBezTo>
                    <a:cubicBezTo>
                      <a:pt x="182" y="202"/>
                      <a:pt x="182" y="202"/>
                      <a:pt x="182" y="202"/>
                    </a:cubicBezTo>
                    <a:cubicBezTo>
                      <a:pt x="180" y="200"/>
                      <a:pt x="176" y="199"/>
                      <a:pt x="173" y="200"/>
                    </a:cubicBezTo>
                    <a:cubicBezTo>
                      <a:pt x="149" y="208"/>
                      <a:pt x="149" y="208"/>
                      <a:pt x="149" y="208"/>
                    </a:cubicBezTo>
                    <a:cubicBezTo>
                      <a:pt x="146" y="210"/>
                      <a:pt x="144" y="213"/>
                      <a:pt x="144" y="216"/>
                    </a:cubicBezTo>
                    <a:cubicBezTo>
                      <a:pt x="144" y="240"/>
                      <a:pt x="144" y="240"/>
                      <a:pt x="144" y="240"/>
                    </a:cubicBezTo>
                    <a:cubicBezTo>
                      <a:pt x="112" y="240"/>
                      <a:pt x="112" y="240"/>
                      <a:pt x="112" y="240"/>
                    </a:cubicBezTo>
                    <a:cubicBezTo>
                      <a:pt x="112" y="216"/>
                      <a:pt x="112" y="216"/>
                      <a:pt x="112" y="216"/>
                    </a:cubicBezTo>
                    <a:cubicBezTo>
                      <a:pt x="112" y="213"/>
                      <a:pt x="110" y="210"/>
                      <a:pt x="107" y="208"/>
                    </a:cubicBezTo>
                    <a:cubicBezTo>
                      <a:pt x="83" y="200"/>
                      <a:pt x="83" y="200"/>
                      <a:pt x="83" y="200"/>
                    </a:cubicBezTo>
                    <a:cubicBezTo>
                      <a:pt x="80" y="199"/>
                      <a:pt x="76" y="200"/>
                      <a:pt x="74" y="202"/>
                    </a:cubicBezTo>
                    <a:cubicBezTo>
                      <a:pt x="56" y="221"/>
                      <a:pt x="56" y="221"/>
                      <a:pt x="56" y="221"/>
                    </a:cubicBezTo>
                    <a:cubicBezTo>
                      <a:pt x="35" y="200"/>
                      <a:pt x="35" y="200"/>
                      <a:pt x="35" y="200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6" y="180"/>
                      <a:pt x="57" y="176"/>
                      <a:pt x="56" y="173"/>
                    </a:cubicBezTo>
                    <a:cubicBezTo>
                      <a:pt x="48" y="149"/>
                      <a:pt x="48" y="149"/>
                      <a:pt x="48" y="149"/>
                    </a:cubicBezTo>
                    <a:cubicBezTo>
                      <a:pt x="47" y="146"/>
                      <a:pt x="43" y="144"/>
                      <a:pt x="40" y="144"/>
                    </a:cubicBezTo>
                    <a:cubicBezTo>
                      <a:pt x="16" y="144"/>
                      <a:pt x="16" y="144"/>
                      <a:pt x="16" y="144"/>
                    </a:cubicBezTo>
                    <a:lnTo>
                      <a:pt x="16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latin typeface="汉仪君黑-55W" panose="00020600040101010101" charset="-122"/>
                  <a:ea typeface="汉仪君黑-55W" panose="00020600040101010101" charset="-122"/>
                  <a:cs typeface="汉仪君黑-55W" panose="00020600040101010101" charset="-122"/>
                  <a:sym typeface="+mn-lt"/>
                </a:endParaRPr>
              </a:p>
            </p:txBody>
          </p:sp>
          <p:sp>
            <p:nvSpPr>
              <p:cNvPr id="52" name="Freeform 6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144839" y="2397138"/>
                <a:ext cx="127000" cy="128588"/>
              </a:xfrm>
              <a:custGeom>
                <a:avLst/>
                <a:gdLst>
                  <a:gd name="T0" fmla="*/ 32 w 64"/>
                  <a:gd name="T1" fmla="*/ 64 h 64"/>
                  <a:gd name="T2" fmla="*/ 64 w 64"/>
                  <a:gd name="T3" fmla="*/ 32 h 64"/>
                  <a:gd name="T4" fmla="*/ 32 w 64"/>
                  <a:gd name="T5" fmla="*/ 0 h 64"/>
                  <a:gd name="T6" fmla="*/ 0 w 64"/>
                  <a:gd name="T7" fmla="*/ 32 h 64"/>
                  <a:gd name="T8" fmla="*/ 32 w 64"/>
                  <a:gd name="T9" fmla="*/ 64 h 64"/>
                  <a:gd name="T10" fmla="*/ 32 w 64"/>
                  <a:gd name="T11" fmla="*/ 16 h 64"/>
                  <a:gd name="T12" fmla="*/ 48 w 64"/>
                  <a:gd name="T13" fmla="*/ 32 h 64"/>
                  <a:gd name="T14" fmla="*/ 32 w 64"/>
                  <a:gd name="T15" fmla="*/ 48 h 64"/>
                  <a:gd name="T16" fmla="*/ 16 w 64"/>
                  <a:gd name="T17" fmla="*/ 32 h 64"/>
                  <a:gd name="T18" fmla="*/ 32 w 64"/>
                  <a:gd name="T19" fmla="*/ 1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4">
                    <a:moveTo>
                      <a:pt x="32" y="64"/>
                    </a:moveTo>
                    <a:cubicBezTo>
                      <a:pt x="50" y="64"/>
                      <a:pt x="64" y="50"/>
                      <a:pt x="64" y="32"/>
                    </a:cubicBezTo>
                    <a:cubicBezTo>
                      <a:pt x="64" y="14"/>
                      <a:pt x="50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50"/>
                      <a:pt x="14" y="64"/>
                      <a:pt x="32" y="64"/>
                    </a:cubicBezTo>
                    <a:close/>
                    <a:moveTo>
                      <a:pt x="32" y="16"/>
                    </a:moveTo>
                    <a:cubicBezTo>
                      <a:pt x="41" y="16"/>
                      <a:pt x="48" y="23"/>
                      <a:pt x="48" y="32"/>
                    </a:cubicBezTo>
                    <a:cubicBezTo>
                      <a:pt x="48" y="41"/>
                      <a:pt x="41" y="48"/>
                      <a:pt x="32" y="48"/>
                    </a:cubicBezTo>
                    <a:cubicBezTo>
                      <a:pt x="23" y="48"/>
                      <a:pt x="16" y="41"/>
                      <a:pt x="16" y="32"/>
                    </a:cubicBezTo>
                    <a:cubicBezTo>
                      <a:pt x="16" y="23"/>
                      <a:pt x="23" y="16"/>
                      <a:pt x="3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latin typeface="汉仪君黑-55W" panose="00020600040101010101" charset="-122"/>
                  <a:ea typeface="汉仪君黑-55W" panose="00020600040101010101" charset="-122"/>
                  <a:cs typeface="汉仪君黑-55W" panose="00020600040101010101" charset="-122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10"/>
          <p:cNvCxnSpPr/>
          <p:nvPr>
            <p:custDataLst>
              <p:tags r:id="rId1"/>
            </p:custDataLst>
          </p:nvPr>
        </p:nvCxnSpPr>
        <p:spPr>
          <a:xfrm>
            <a:off x="6096000" y="1539875"/>
            <a:ext cx="0" cy="4323080"/>
          </a:xfrm>
          <a:prstGeom prst="line">
            <a:avLst/>
          </a:prstGeom>
          <a:ln w="12700">
            <a:solidFill>
              <a:schemeClr val="accent1">
                <a:lumMod val="10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>
            <p:custDataLst>
              <p:tags r:id="rId2"/>
            </p:custDataLst>
          </p:nvPr>
        </p:nvSpPr>
        <p:spPr>
          <a:xfrm>
            <a:off x="3935095" y="1125855"/>
            <a:ext cx="4321175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原始</a:t>
            </a:r>
            <a:r>
              <a:rPr lang="en-US" altLang="zh-CN" sz="1400" dirty="0">
                <a:cs typeface="+mn-ea"/>
                <a:sym typeface="+mn-lt"/>
              </a:rPr>
              <a:t>MobileNetV3</a:t>
            </a:r>
            <a:r>
              <a:rPr lang="zh-CN" altLang="en-US" sz="1400" dirty="0">
                <a:cs typeface="+mn-ea"/>
                <a:sym typeface="+mn-lt"/>
              </a:rPr>
              <a:t>网络运行结果、混淆矩阵和误差图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4884374" y="603670"/>
            <a:ext cx="24232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基线实验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690" y="1539875"/>
            <a:ext cx="3202940" cy="443801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/>
          <a:srcRect l="10623" t="9877" r="15684" b="7474"/>
          <a:stretch>
            <a:fillRect/>
          </a:stretch>
        </p:blipFill>
        <p:spPr>
          <a:xfrm>
            <a:off x="7713980" y="1620520"/>
            <a:ext cx="2451735" cy="219964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6"/>
          <a:srcRect l="6140" t="6947" r="8493" b="2693"/>
          <a:stretch>
            <a:fillRect/>
          </a:stretch>
        </p:blipFill>
        <p:spPr>
          <a:xfrm>
            <a:off x="6424295" y="3900805"/>
            <a:ext cx="4642485" cy="245681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630" y="1866900"/>
            <a:ext cx="3105150" cy="312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10"/>
          <p:cNvCxnSpPr/>
          <p:nvPr>
            <p:custDataLst>
              <p:tags r:id="rId1"/>
            </p:custDataLst>
          </p:nvPr>
        </p:nvCxnSpPr>
        <p:spPr>
          <a:xfrm>
            <a:off x="6096000" y="1539875"/>
            <a:ext cx="0" cy="4323080"/>
          </a:xfrm>
          <a:prstGeom prst="line">
            <a:avLst/>
          </a:prstGeom>
          <a:ln w="12700">
            <a:solidFill>
              <a:schemeClr val="accent1">
                <a:lumMod val="10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>
            <p:custDataLst>
              <p:tags r:id="rId2"/>
            </p:custDataLst>
          </p:nvPr>
        </p:nvSpPr>
        <p:spPr>
          <a:xfrm>
            <a:off x="3935095" y="1125855"/>
            <a:ext cx="481457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ImprovedAnimalNetV2</a:t>
            </a:r>
            <a:r>
              <a:rPr lang="zh-CN" altLang="en-US" sz="1400" dirty="0">
                <a:cs typeface="+mn-ea"/>
                <a:sym typeface="+mn-lt"/>
              </a:rPr>
              <a:t>网络运行结果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4884374" y="603670"/>
            <a:ext cx="24232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改进实验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5" y="796925"/>
            <a:ext cx="3053080" cy="5651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095" y="1753870"/>
            <a:ext cx="4086225" cy="2962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10"/>
          <p:cNvCxnSpPr/>
          <p:nvPr>
            <p:custDataLst>
              <p:tags r:id="rId1"/>
            </p:custDataLst>
          </p:nvPr>
        </p:nvCxnSpPr>
        <p:spPr>
          <a:xfrm>
            <a:off x="6096000" y="1863090"/>
            <a:ext cx="0" cy="4323080"/>
          </a:xfrm>
          <a:prstGeom prst="line">
            <a:avLst/>
          </a:prstGeom>
          <a:ln w="12700">
            <a:solidFill>
              <a:schemeClr val="accent1">
                <a:lumMod val="10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>
            <p:custDataLst>
              <p:tags r:id="rId2"/>
            </p:custDataLst>
          </p:nvPr>
        </p:nvSpPr>
        <p:spPr>
          <a:xfrm>
            <a:off x="3867785" y="1125855"/>
            <a:ext cx="445643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ImprovedAnimalNetV2</a:t>
            </a:r>
            <a:r>
              <a:rPr lang="zh-CN" altLang="en-US" sz="1400" dirty="0">
                <a:cs typeface="+mn-ea"/>
                <a:sym typeface="+mn-lt"/>
              </a:rPr>
              <a:t>网络移除</a:t>
            </a:r>
            <a:r>
              <a:rPr lang="en-US" altLang="zh-CN" sz="1400" dirty="0">
                <a:cs typeface="+mn-ea"/>
                <a:sym typeface="+mn-lt"/>
              </a:rPr>
              <a:t>ECAAttention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运行结果、混淆矩阵和误差图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4884374" y="603670"/>
            <a:ext cx="24232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消融实验</a:t>
            </a:r>
            <a:r>
              <a:rPr lang="en-US" altLang="zh-CN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1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0" y="1508125"/>
            <a:ext cx="3843020" cy="48933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9095" y="381000"/>
            <a:ext cx="3801745" cy="3368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585" y="3818255"/>
            <a:ext cx="4734560" cy="2583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100" y="2185670"/>
            <a:ext cx="3733800" cy="2486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27813" y="620023"/>
            <a:ext cx="155702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1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目录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10130" y="1075055"/>
            <a:ext cx="163703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6851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solidFill>
                    <a:schemeClr val="tx1"/>
                  </a:solidFill>
                </a:ln>
                <a:noFill/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CONTENTS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3408106" y="2388577"/>
            <a:ext cx="2687894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500"/>
              </a:spcBef>
              <a:spcAft>
                <a:spcPts val="500"/>
              </a:spcAft>
            </a:pPr>
            <a:r>
              <a:rPr lang="zh-CN" altLang="en-US" sz="28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小组成员分工</a:t>
            </a:r>
            <a:endParaRPr lang="zh-CN" altLang="en-US" sz="2800" b="1" dirty="0">
              <a:effectLst/>
              <a:latin typeface="汉仪雅酷黑 65W" panose="020B0604020202020204" charset="-122"/>
              <a:ea typeface="汉仪雅酷黑 65W" panose="020B0604020202020204" charset="-122"/>
              <a:cs typeface="汉仪君黑-55W" panose="0002060004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3408106" y="4107481"/>
            <a:ext cx="2687894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500"/>
              </a:spcBef>
              <a:spcAft>
                <a:spcPts val="500"/>
              </a:spcAft>
            </a:pPr>
            <a:r>
              <a:rPr lang="zh-CN" altLang="en-US" sz="28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实验研究方法</a:t>
            </a: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3408106" y="4966932"/>
            <a:ext cx="2687894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500"/>
              </a:spcBef>
              <a:spcAft>
                <a:spcPts val="500"/>
              </a:spcAft>
            </a:pPr>
            <a:r>
              <a:rPr lang="zh-CN" altLang="en-US" sz="28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实验结果分析</a:t>
            </a: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3408106" y="3248029"/>
            <a:ext cx="2687894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500"/>
              </a:spcBef>
              <a:spcAft>
                <a:spcPts val="500"/>
              </a:spcAft>
            </a:pPr>
            <a:r>
              <a:rPr lang="zh-CN" altLang="en-US" sz="28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实验背景介绍</a:t>
            </a: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0056" y="2388577"/>
            <a:ext cx="158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PART 01</a:t>
            </a: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810056" y="3248029"/>
            <a:ext cx="158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PART 02</a:t>
            </a: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810056" y="4107481"/>
            <a:ext cx="158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PART 03</a:t>
            </a: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810056" y="4966932"/>
            <a:ext cx="158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PART 04</a:t>
            </a:r>
          </a:p>
        </p:txBody>
      </p:sp>
      <p:cxnSp>
        <p:nvCxnSpPr>
          <p:cNvPr id="17" name="直接连接符 16"/>
          <p:cNvCxnSpPr/>
          <p:nvPr>
            <p:custDataLst>
              <p:tags r:id="rId9"/>
            </p:custDataLst>
          </p:nvPr>
        </p:nvCxnSpPr>
        <p:spPr>
          <a:xfrm>
            <a:off x="2622900" y="2650187"/>
            <a:ext cx="66414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10"/>
            </p:custDataLst>
          </p:nvPr>
        </p:nvCxnSpPr>
        <p:spPr>
          <a:xfrm>
            <a:off x="2622900" y="3509639"/>
            <a:ext cx="66414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11"/>
            </p:custDataLst>
          </p:nvPr>
        </p:nvCxnSpPr>
        <p:spPr>
          <a:xfrm>
            <a:off x="2622900" y="4369091"/>
            <a:ext cx="66414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2"/>
            </p:custDataLst>
          </p:nvPr>
        </p:nvCxnSpPr>
        <p:spPr>
          <a:xfrm>
            <a:off x="2622900" y="5228542"/>
            <a:ext cx="66414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10"/>
          <p:cNvCxnSpPr/>
          <p:nvPr>
            <p:custDataLst>
              <p:tags r:id="rId1"/>
            </p:custDataLst>
          </p:nvPr>
        </p:nvCxnSpPr>
        <p:spPr>
          <a:xfrm>
            <a:off x="6096000" y="1863090"/>
            <a:ext cx="0" cy="4323080"/>
          </a:xfrm>
          <a:prstGeom prst="line">
            <a:avLst/>
          </a:prstGeom>
          <a:ln w="12700">
            <a:solidFill>
              <a:schemeClr val="accent1">
                <a:lumMod val="10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>
            <p:custDataLst>
              <p:tags r:id="rId2"/>
            </p:custDataLst>
          </p:nvPr>
        </p:nvSpPr>
        <p:spPr>
          <a:xfrm>
            <a:off x="3891915" y="1125855"/>
            <a:ext cx="440817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ImprovedAnimalNetV2</a:t>
            </a:r>
            <a:r>
              <a:rPr lang="zh-CN" altLang="en-US" sz="1400" dirty="0">
                <a:cs typeface="+mn-ea"/>
                <a:sym typeface="+mn-lt"/>
              </a:rPr>
              <a:t>网络移除多尺度特征融合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运行结果、混淆矩阵和误差图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4884374" y="603670"/>
            <a:ext cx="24232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消融实验</a:t>
            </a:r>
            <a:r>
              <a:rPr lang="en-US" altLang="zh-CN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2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925" y="1863090"/>
            <a:ext cx="4747895" cy="4105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295" y="304165"/>
            <a:ext cx="3707130" cy="3313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1570" y="3617595"/>
            <a:ext cx="5269865" cy="28263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7675" y="1842770"/>
            <a:ext cx="3676650" cy="3171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10"/>
          <p:cNvCxnSpPr/>
          <p:nvPr>
            <p:custDataLst>
              <p:tags r:id="rId1"/>
            </p:custDataLst>
          </p:nvPr>
        </p:nvCxnSpPr>
        <p:spPr>
          <a:xfrm>
            <a:off x="6096000" y="1863090"/>
            <a:ext cx="0" cy="4323080"/>
          </a:xfrm>
          <a:prstGeom prst="line">
            <a:avLst/>
          </a:prstGeom>
          <a:ln w="12700">
            <a:solidFill>
              <a:schemeClr val="accent1">
                <a:lumMod val="10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>
            <p:custDataLst>
              <p:tags r:id="rId2"/>
            </p:custDataLst>
          </p:nvPr>
        </p:nvSpPr>
        <p:spPr>
          <a:xfrm>
            <a:off x="3829050" y="1125855"/>
            <a:ext cx="453390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ImprovedAnimalNetV2</a:t>
            </a:r>
            <a:r>
              <a:rPr lang="zh-CN" altLang="en-US" sz="1400" dirty="0">
                <a:cs typeface="+mn-ea"/>
                <a:sym typeface="+mn-lt"/>
              </a:rPr>
              <a:t>网络替换</a:t>
            </a:r>
            <a:r>
              <a:rPr lang="en-US" altLang="zh-CN" sz="1400" dirty="0">
                <a:cs typeface="+mn-ea"/>
                <a:sym typeface="+mn-lt"/>
              </a:rPr>
              <a:t>ArcMarginProduct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运行结果、混淆矩阵和误差图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4884374" y="603670"/>
            <a:ext cx="24232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消融实验</a:t>
            </a:r>
            <a:r>
              <a:rPr lang="en-US" altLang="zh-CN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3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80" y="1476375"/>
            <a:ext cx="3763010" cy="5096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950" y="663575"/>
            <a:ext cx="3191510" cy="2868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460" y="3634740"/>
            <a:ext cx="5288280" cy="28663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3900" y="1863090"/>
            <a:ext cx="3829050" cy="3343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10"/>
          <p:cNvCxnSpPr/>
          <p:nvPr>
            <p:custDataLst>
              <p:tags r:id="rId1"/>
            </p:custDataLst>
          </p:nvPr>
        </p:nvCxnSpPr>
        <p:spPr>
          <a:xfrm>
            <a:off x="6096000" y="1863090"/>
            <a:ext cx="0" cy="4323080"/>
          </a:xfrm>
          <a:prstGeom prst="line">
            <a:avLst/>
          </a:prstGeom>
          <a:ln w="12700">
            <a:solidFill>
              <a:schemeClr val="accent1">
                <a:lumMod val="10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>
            <p:custDataLst>
              <p:tags r:id="rId2"/>
            </p:custDataLst>
          </p:nvPr>
        </p:nvSpPr>
        <p:spPr>
          <a:xfrm>
            <a:off x="3397885" y="1125855"/>
            <a:ext cx="539559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ImprovedAnimalNetV2</a:t>
            </a:r>
            <a:r>
              <a:rPr lang="zh-CN" altLang="en-US" sz="1400" dirty="0">
                <a:cs typeface="+mn-ea"/>
                <a:sym typeface="+mn-lt"/>
              </a:rPr>
              <a:t>网络移除</a:t>
            </a:r>
            <a:r>
              <a:rPr lang="en-US" altLang="zh-CN" sz="1400" dirty="0">
                <a:cs typeface="+mn-ea"/>
                <a:sym typeface="+mn-lt"/>
              </a:rPr>
              <a:t> ECAAttention </a:t>
            </a:r>
            <a:r>
              <a:rPr lang="zh-CN" altLang="en-US" sz="1400" dirty="0">
                <a:cs typeface="+mn-ea"/>
                <a:sym typeface="+mn-lt"/>
              </a:rPr>
              <a:t>和多尺度特征融合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运行结果、混淆矩阵和误差图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4884374" y="603670"/>
            <a:ext cx="24232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消融实验</a:t>
            </a:r>
            <a:r>
              <a:rPr lang="en-US" altLang="zh-CN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4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40" y="1522730"/>
            <a:ext cx="4060825" cy="5003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060" y="1522730"/>
            <a:ext cx="2797175" cy="24568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155" y="4117975"/>
            <a:ext cx="4490085" cy="2407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595" y="1823720"/>
            <a:ext cx="3686175" cy="3209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10"/>
          <p:cNvCxnSpPr/>
          <p:nvPr>
            <p:custDataLst>
              <p:tags r:id="rId1"/>
            </p:custDataLst>
          </p:nvPr>
        </p:nvCxnSpPr>
        <p:spPr>
          <a:xfrm>
            <a:off x="6096000" y="1863090"/>
            <a:ext cx="0" cy="4323080"/>
          </a:xfrm>
          <a:prstGeom prst="line">
            <a:avLst/>
          </a:prstGeom>
          <a:ln w="12700">
            <a:solidFill>
              <a:schemeClr val="accent1">
                <a:lumMod val="10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>
            <p:custDataLst>
              <p:tags r:id="rId2"/>
            </p:custDataLst>
          </p:nvPr>
        </p:nvSpPr>
        <p:spPr>
          <a:xfrm>
            <a:off x="3562985" y="1125855"/>
            <a:ext cx="506666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ImprovedAnimalNetV2</a:t>
            </a:r>
            <a:r>
              <a:rPr lang="zh-CN" altLang="en-US" sz="1400" dirty="0">
                <a:cs typeface="+mn-ea"/>
                <a:sym typeface="+mn-lt"/>
              </a:rPr>
              <a:t>网络移除</a:t>
            </a:r>
            <a:r>
              <a:rPr lang="en-US" altLang="zh-CN" sz="1400" dirty="0">
                <a:cs typeface="+mn-ea"/>
                <a:sym typeface="+mn-lt"/>
              </a:rPr>
              <a:t> ECAAttention </a:t>
            </a:r>
            <a:r>
              <a:rPr lang="zh-CN" altLang="en-US" sz="1400" dirty="0">
                <a:cs typeface="+mn-ea"/>
                <a:sym typeface="+mn-lt"/>
              </a:rPr>
              <a:t>和替换分类层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运行结果、混淆矩阵和误差图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4884374" y="603670"/>
            <a:ext cx="24232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消融实验</a:t>
            </a:r>
            <a:r>
              <a:rPr lang="en-US" altLang="zh-CN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5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10" y="1539240"/>
            <a:ext cx="4529455" cy="44475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7535" y="1539240"/>
            <a:ext cx="3183890" cy="28492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125" y="4388485"/>
            <a:ext cx="4080510" cy="2161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7345" y="1823720"/>
            <a:ext cx="3876675" cy="3209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10"/>
          <p:cNvCxnSpPr/>
          <p:nvPr>
            <p:custDataLst>
              <p:tags r:id="rId1"/>
            </p:custDataLst>
          </p:nvPr>
        </p:nvCxnSpPr>
        <p:spPr>
          <a:xfrm>
            <a:off x="6096000" y="1863090"/>
            <a:ext cx="0" cy="4323080"/>
          </a:xfrm>
          <a:prstGeom prst="line">
            <a:avLst/>
          </a:prstGeom>
          <a:ln w="12700">
            <a:solidFill>
              <a:schemeClr val="accent1">
                <a:lumMod val="10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>
            <p:custDataLst>
              <p:tags r:id="rId2"/>
            </p:custDataLst>
          </p:nvPr>
        </p:nvSpPr>
        <p:spPr>
          <a:xfrm>
            <a:off x="3499485" y="1125855"/>
            <a:ext cx="519366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ImprovedAnimalNetV2</a:t>
            </a:r>
            <a:r>
              <a:rPr lang="zh-CN" altLang="en-US" sz="1400" dirty="0">
                <a:cs typeface="+mn-ea"/>
                <a:sym typeface="+mn-lt"/>
              </a:rPr>
              <a:t>网络移除多尺度特征融合和替换分类层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运行结果、混淆矩阵和误差图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4884374" y="603670"/>
            <a:ext cx="24232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消融实验</a:t>
            </a:r>
            <a:r>
              <a:rPr lang="en-US" altLang="zh-CN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6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90" y="1863090"/>
            <a:ext cx="4562475" cy="43992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740" y="1431290"/>
            <a:ext cx="3326765" cy="2974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335" y="4405630"/>
            <a:ext cx="4226560" cy="2150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4325" y="1752600"/>
            <a:ext cx="3943350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本框 75"/>
          <p:cNvSpPr txBox="1"/>
          <p:nvPr/>
        </p:nvSpPr>
        <p:spPr>
          <a:xfrm>
            <a:off x="4884374" y="603670"/>
            <a:ext cx="24232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消融实验总结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45" y="1349375"/>
            <a:ext cx="9694545" cy="4159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77850" y="5591175"/>
            <a:ext cx="110636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接下来，我们对模型做进一步细化，包括网络参数调整，数据增强，增加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dropout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方法等</a:t>
            </a:r>
          </a:p>
          <a:p>
            <a:pPr algn="ctr"/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最终准确率达到接近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91%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（注：不断增强数据已经有冲击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93,94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的希望，通过集成学习可以进一步提升准确率）</a:t>
            </a:r>
          </a:p>
          <a:p>
            <a:pPr algn="ctr"/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我们旨在说明完全手动搭建网络的效果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！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2794" y="2816645"/>
            <a:ext cx="24232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500"/>
              </a:spcBef>
              <a:spcAft>
                <a:spcPts val="500"/>
              </a:spcAft>
            </a:pPr>
            <a:r>
              <a:rPr lang="zh-CN" altLang="en-US" sz="28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实验结果分析</a:t>
            </a:r>
            <a:endParaRPr lang="zh-CN" altLang="en-US" sz="28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汉仪君黑-55W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4744" y="2816645"/>
            <a:ext cx="16846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PART 04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871288" y="3078255"/>
            <a:ext cx="6635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4884374" y="603670"/>
            <a:ext cx="24232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实验结果分析</a:t>
            </a:r>
          </a:p>
        </p:txBody>
      </p:sp>
      <p:sp>
        <p:nvSpPr>
          <p:cNvPr id="36" name="文本框 35"/>
          <p:cNvSpPr txBox="1"/>
          <p:nvPr>
            <p:custDataLst>
              <p:tags r:id="rId1"/>
            </p:custDataLst>
          </p:nvPr>
        </p:nvSpPr>
        <p:spPr>
          <a:xfrm>
            <a:off x="875665" y="1074420"/>
            <a:ext cx="9729470" cy="1430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消融实验</a:t>
            </a:r>
            <a:r>
              <a:rPr lang="en-US" altLang="zh-CN" sz="1400" dirty="0">
                <a:cs typeface="+mn-ea"/>
                <a:sym typeface="+mn-lt"/>
              </a:rPr>
              <a:t>6</a:t>
            </a:r>
            <a:r>
              <a:rPr lang="zh-CN" altLang="en-US" sz="1400" dirty="0">
                <a:cs typeface="+mn-ea"/>
                <a:sym typeface="+mn-lt"/>
              </a:rPr>
              <a:t>的网络结构并考虑了为什么准确率更高？</a:t>
            </a:r>
          </a:p>
          <a:p>
            <a:pPr algn="l">
              <a:lnSpc>
                <a:spcPct val="150000"/>
              </a:lnSpc>
            </a:pPr>
            <a:r>
              <a:rPr lang="zh-CN" altLang="en-US" sz="1600" b="1" dirty="0">
                <a:cs typeface="+mn-ea"/>
                <a:sym typeface="+mn-lt"/>
              </a:rPr>
              <a:t>使用标准分类层（移除</a:t>
            </a:r>
            <a:r>
              <a:rPr lang="en-US" altLang="zh-CN" sz="1600" b="1" dirty="0">
                <a:cs typeface="+mn-ea"/>
                <a:sym typeface="+mn-lt"/>
              </a:rPr>
              <a:t>ArcMarginProduct</a:t>
            </a:r>
            <a:r>
              <a:rPr lang="zh-CN" altLang="en-US" sz="1600" b="1" dirty="0">
                <a:cs typeface="+mn-ea"/>
                <a:sym typeface="+mn-lt"/>
              </a:rPr>
              <a:t>和多尺度融合？）</a:t>
            </a:r>
            <a:endParaRPr lang="zh-CN" altLang="en-US" sz="1400" dirty="0">
              <a:cs typeface="+mn-ea"/>
              <a:sym typeface="+mn-lt"/>
            </a:endParaRPr>
          </a:p>
          <a:p>
            <a:pPr indent="0" algn="l" fontAlgn="auto" latinLnBrk="1">
              <a:lnSpc>
                <a:spcPct val="150000"/>
              </a:lnSpc>
            </a:pPr>
            <a:r>
              <a:rPr lang="zh-CN" altLang="en-US" sz="1400" i="1" u="sng" dirty="0">
                <a:cs typeface="+mn-ea"/>
                <a:sym typeface="+mn-lt"/>
              </a:rPr>
              <a:t>原因</a:t>
            </a:r>
            <a:r>
              <a:rPr lang="zh-CN" altLang="en-US" sz="1400" dirty="0">
                <a:cs typeface="+mn-ea"/>
                <a:sym typeface="+mn-lt"/>
              </a:rPr>
              <a:t>：样本较少，引入</a:t>
            </a:r>
            <a:r>
              <a:rPr lang="en-US" altLang="zh-CN" sz="1400" dirty="0">
                <a:cs typeface="+mn-ea"/>
                <a:sym typeface="+mn-lt"/>
              </a:rPr>
              <a:t>ArcMarginProduct</a:t>
            </a:r>
            <a:r>
              <a:rPr lang="zh-CN" altLang="en-US" sz="1400" dirty="0">
                <a:cs typeface="+mn-ea"/>
                <a:sym typeface="+mn-lt"/>
              </a:rPr>
              <a:t>分类层对训练的准确率提高不多。但是，其引入导致的训练不稳定性可能会降低训练的准确率。因此，在改用为标准分类层后，训练更加稳定，效果更好。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5470" y="2761615"/>
            <a:ext cx="5636260" cy="3363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60000"/>
              </a:spcAft>
            </a:pPr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Experience</a:t>
            </a:r>
            <a:r>
              <a:rPr lang="zh-CN" altLang="en-US" sz="1600" b="1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en-US" altLang="zh-CN" sz="16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spcAft>
                <a:spcPct val="60000"/>
              </a:spcAft>
            </a:pPr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1. Dropout </a:t>
            </a:r>
            <a:r>
              <a:rPr lang="zh-CN" altLang="en-US" sz="1600" b="1">
                <a:latin typeface="Times New Roman" panose="02020603050405020304" charset="0"/>
                <a:cs typeface="Times New Roman" panose="02020603050405020304" charset="0"/>
              </a:rPr>
              <a:t>层的重要性：</a:t>
            </a:r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Dropout 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是一种正则化技术，通过在训练过程中随机“丢弃”一部分神经元，防止模型对训练数据过拟合。</a:t>
            </a:r>
          </a:p>
          <a:p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2. </a:t>
            </a:r>
            <a:r>
              <a:rPr lang="zh-CN" altLang="en-US" sz="1600" b="1">
                <a:latin typeface="Times New Roman" panose="02020603050405020304" charset="0"/>
                <a:cs typeface="Times New Roman" panose="02020603050405020304" charset="0"/>
              </a:rPr>
              <a:t>批量大小减少与学习率调整：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较小的批量大小会增加梯度估计的噪声，有助于模型跳出局部最优，从而潜在地提高泛化能力。</a:t>
            </a:r>
          </a:p>
          <a:p>
            <a:pPr>
              <a:spcAft>
                <a:spcPct val="60000"/>
              </a:spcAft>
            </a:pPr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3. </a:t>
            </a:r>
            <a:r>
              <a:rPr lang="zh-CN" altLang="en-US" sz="1600" b="1">
                <a:latin typeface="Times New Roman" panose="02020603050405020304" charset="0"/>
                <a:cs typeface="Times New Roman" panose="02020603050405020304" charset="0"/>
              </a:rPr>
              <a:t>第</a:t>
            </a:r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0</a:t>
            </a:r>
            <a:r>
              <a:rPr lang="zh-CN" altLang="en-US" sz="1600" b="1">
                <a:latin typeface="Times New Roman" panose="02020603050405020304" charset="0"/>
                <a:cs typeface="Times New Roman" panose="02020603050405020304" charset="0"/>
              </a:rPr>
              <a:t>类等类别动物准确率较低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：特征空间相似</a:t>
            </a:r>
          </a:p>
          <a:p>
            <a:pPr>
              <a:spcAft>
                <a:spcPct val="60000"/>
              </a:spcAft>
            </a:pPr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4. </a:t>
            </a:r>
            <a:r>
              <a:rPr lang="zh-CN" altLang="en-US" sz="1600" b="1">
                <a:latin typeface="Times New Roman" panose="02020603050405020304" charset="0"/>
                <a:cs typeface="Times New Roman" panose="02020603050405020304" charset="0"/>
              </a:rPr>
              <a:t>数据增广的重要性：</a:t>
            </a:r>
            <a:r>
              <a:rPr lang="zh-CN" altLang="en-US" sz="1600">
                <a:latin typeface="Times New Roman" panose="02020603050405020304" charset="0"/>
                <a:cs typeface="Times New Roman" panose="02020603050405020304" charset="0"/>
              </a:rPr>
              <a:t>数据增广通过对训练数据进行随机变换（如裁剪、颜色扰动等），增加了数据的多样性，帮助模型更好地泛化到未见过的数据。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415" y="2308860"/>
            <a:ext cx="4660900" cy="38163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72"/>
          <p:cNvSpPr txBox="1"/>
          <p:nvPr/>
        </p:nvSpPr>
        <p:spPr>
          <a:xfrm>
            <a:off x="733021" y="1095411"/>
            <a:ext cx="459740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THANK YOU</a:t>
            </a:r>
          </a:p>
        </p:txBody>
      </p:sp>
      <p:cxnSp>
        <p:nvCxnSpPr>
          <p:cNvPr id="88" name="直接连接符 87"/>
          <p:cNvCxnSpPr/>
          <p:nvPr/>
        </p:nvCxnSpPr>
        <p:spPr>
          <a:xfrm>
            <a:off x="732560" y="5911116"/>
            <a:ext cx="23115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18"/>
          <p:cNvSpPr/>
          <p:nvPr/>
        </p:nvSpPr>
        <p:spPr>
          <a:xfrm>
            <a:off x="5095240" y="2042795"/>
            <a:ext cx="3912870" cy="169418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小组成员：林峻辉</a:t>
            </a:r>
            <a:r>
              <a:rPr lang="en-US" altLang="zh-CN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  </a:t>
            </a:r>
            <a:r>
              <a:rPr lang="zh-CN" altLang="en-US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杨</a:t>
            </a:r>
            <a:r>
              <a:rPr lang="en-US" altLang="zh-CN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   </a:t>
            </a:r>
            <a:r>
              <a:rPr lang="zh-CN" altLang="en-US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煌</a:t>
            </a:r>
          </a:p>
          <a:p>
            <a:r>
              <a:rPr lang="en-US" altLang="zh-CN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                </a:t>
            </a:r>
            <a:r>
              <a:rPr lang="zh-CN" altLang="en-US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邓力滔</a:t>
            </a:r>
            <a:r>
              <a:rPr lang="en-US" altLang="zh-CN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  </a:t>
            </a:r>
            <a:r>
              <a:rPr lang="zh-CN" altLang="en-US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朱</a:t>
            </a:r>
            <a:r>
              <a:rPr lang="en-US" altLang="zh-CN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   </a:t>
            </a:r>
            <a:r>
              <a:rPr lang="zh-CN" altLang="en-US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哿</a:t>
            </a:r>
          </a:p>
          <a:p>
            <a:r>
              <a:rPr lang="en-US" altLang="zh-CN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                </a:t>
            </a:r>
            <a:r>
              <a:rPr lang="zh-CN" altLang="en-US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黎文卓</a:t>
            </a:r>
            <a:r>
              <a:rPr lang="en-US" altLang="zh-CN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  </a:t>
            </a:r>
            <a:r>
              <a:rPr lang="zh-CN" altLang="en-US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沈天然</a:t>
            </a:r>
          </a:p>
          <a:p>
            <a:r>
              <a:rPr lang="en-US" altLang="zh-CN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                </a:t>
            </a:r>
            <a:r>
              <a:rPr lang="zh-CN" altLang="en-US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张泽斌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9095" y="2738755"/>
            <a:ext cx="5863590" cy="41719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 i="0">
                <a:solidFill>
                  <a:srgbClr val="222222"/>
                </a:solidFill>
                <a:latin typeface="Times New Roman" panose="02020603050405020304"/>
                <a:ea typeface="宋体" panose="02010600030101010101" pitchFamily="2" charset="-122"/>
              </a:rPr>
              <a:t>参考文献：</a:t>
            </a:r>
            <a:endParaRPr lang="en-US" altLang="zh-CN" sz="1600" i="0">
              <a:solidFill>
                <a:srgbClr val="222222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222222"/>
                </a:solidFill>
                <a:latin typeface="Times New Roman" panose="02020603050405020304"/>
                <a:ea typeface="Times New Roman" panose="02020603050405020304"/>
              </a:rPr>
              <a:t>[1] </a:t>
            </a:r>
            <a:r>
              <a:rPr lang="en-US" altLang="zh-CN" sz="1600" i="0">
                <a:solidFill>
                  <a:srgbClr val="222222"/>
                </a:solidFill>
                <a:latin typeface="Times New Roman" panose="02020603050405020304"/>
                <a:ea typeface="宋体" panose="02010600030101010101" pitchFamily="2" charset="-122"/>
              </a:rPr>
              <a:t>Wang, Qilong, et al. "ECA-Net: Efficient channel attention for deep convolutional neural networks." </a:t>
            </a:r>
            <a:r>
              <a:rPr lang="en-US" altLang="zh-CN" sz="1600" i="1">
                <a:solidFill>
                  <a:srgbClr val="222222"/>
                </a:solidFill>
                <a:latin typeface="Times New Roman" panose="02020603050405020304"/>
                <a:ea typeface="宋体" panose="02010600030101010101" pitchFamily="2" charset="-122"/>
              </a:rPr>
              <a:t>Proceedings of the IEEE/CVF conference on computer vision and pattern recognition</a:t>
            </a:r>
            <a:r>
              <a:rPr lang="en-US" altLang="zh-CN" sz="1600" i="0">
                <a:solidFill>
                  <a:srgbClr val="222222"/>
                </a:solidFill>
                <a:latin typeface="Times New Roman" panose="02020603050405020304"/>
                <a:ea typeface="宋体" panose="02010600030101010101" pitchFamily="2" charset="-122"/>
              </a:rPr>
              <a:t>. 2020.</a:t>
            </a: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222222"/>
                </a:solidFill>
                <a:latin typeface="Times New Roman" panose="02020603050405020304"/>
                <a:ea typeface="Times New Roman" panose="02020603050405020304"/>
              </a:rPr>
              <a:t>[2] Sinha, Debjyoti, and Mohamed El-Sharkawy. "Thin mobilenet: An enhanced mobilenet architecture." 2019 IEEE 10th annual ubiquitous computing, electronics &amp; mobile communication conference (UEMCON). IEEE, 2019.</a:t>
            </a: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222222"/>
                </a:solidFill>
                <a:latin typeface="Times New Roman" panose="02020603050405020304"/>
                <a:ea typeface="Times New Roman" panose="02020603050405020304"/>
              </a:rPr>
              <a:t>[3] Koonce, Brett, and Brett Koonce. "ResNet 50." Convolutional neural networks with swift for tensorflow: image recognition and dataset categorization (2021): 63-72.</a:t>
            </a:r>
          </a:p>
          <a:p>
            <a:pPr marL="0" indent="0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222222"/>
                </a:solidFill>
                <a:latin typeface="Times New Roman" panose="02020603050405020304"/>
                <a:ea typeface="Times New Roman" panose="02020603050405020304"/>
              </a:rPr>
              <a:t>[4] </a:t>
            </a:r>
            <a:r>
              <a:rPr lang="zh-CN" altLang="en-US" sz="1600" i="0">
                <a:solidFill>
                  <a:srgbClr val="222222"/>
                </a:solidFill>
                <a:latin typeface="Times New Roman" panose="02020603050405020304"/>
                <a:ea typeface="宋体" panose="02010600030101010101" pitchFamily="2" charset="-122"/>
              </a:rPr>
              <a:t>动手学深度学习</a:t>
            </a:r>
            <a:r>
              <a:rPr lang="en-US" altLang="zh-CN" sz="1600" i="0">
                <a:solidFill>
                  <a:srgbClr val="222222"/>
                </a:solidFill>
                <a:latin typeface="Times New Roman" panose="02020603050405020304"/>
                <a:ea typeface="Times New Roman" panose="02020603050405020304"/>
              </a:rPr>
              <a:t>[2021]</a:t>
            </a:r>
            <a:r>
              <a:rPr lang="zh-CN" altLang="en-US" sz="1600" i="0">
                <a:solidFill>
                  <a:srgbClr val="222222"/>
                </a:solidFill>
                <a:latin typeface="Times New Roman" panose="02020603050405020304"/>
                <a:ea typeface="宋体" panose="02010600030101010101" pitchFamily="2" charset="-122"/>
              </a:rPr>
              <a:t>，李沐著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2794" y="2816645"/>
            <a:ext cx="24232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500"/>
              </a:spcBef>
              <a:spcAft>
                <a:spcPts val="500"/>
              </a:spcAft>
            </a:pPr>
            <a:r>
              <a:rPr lang="zh-CN" altLang="en-US" sz="28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小组成员分工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74744" y="2816645"/>
            <a:ext cx="16846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PART 01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871288" y="3078255"/>
            <a:ext cx="6635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25195" y="1731010"/>
            <a:ext cx="2715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cs typeface="+mn-ea"/>
                <a:sym typeface="+mn-lt"/>
              </a:rPr>
              <a:t>基线模型</a:t>
            </a:r>
            <a:r>
              <a:rPr lang="en-US" altLang="zh-CN" sz="2000" b="1" dirty="0">
                <a:cs typeface="+mn-ea"/>
                <a:sym typeface="+mn-lt"/>
              </a:rPr>
              <a:t>+</a:t>
            </a:r>
            <a:r>
              <a:rPr lang="zh-CN" altLang="en-US" sz="2000" b="1" dirty="0">
                <a:cs typeface="+mn-ea"/>
                <a:sym typeface="+mn-lt"/>
              </a:rPr>
              <a:t>改进模型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25195" y="2267585"/>
            <a:ext cx="2715260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0" dirty="0">
                <a:cs typeface="+mn-ea"/>
                <a:sym typeface="+mn-lt"/>
              </a:rPr>
              <a:t>1.</a:t>
            </a:r>
            <a:r>
              <a:rPr lang="zh-CN" altLang="en-US" sz="1400" b="0" dirty="0">
                <a:cs typeface="+mn-ea"/>
                <a:sym typeface="+mn-lt"/>
              </a:rPr>
              <a:t>成功运行原始</a:t>
            </a:r>
            <a:r>
              <a:rPr lang="en-US" altLang="zh-CN" sz="1400" b="0" dirty="0">
                <a:cs typeface="+mn-ea"/>
                <a:sym typeface="+mn-lt"/>
              </a:rPr>
              <a:t>MobileNetV3</a:t>
            </a: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cs typeface="+mn-ea"/>
                <a:sym typeface="+mn-lt"/>
              </a:rPr>
              <a:t>分析网络结构</a:t>
            </a:r>
          </a:p>
          <a:p>
            <a:pPr indent="0" fontAlgn="auto" latinLnBrk="1">
              <a:lnSpc>
                <a:spcPct val="150000"/>
              </a:lnSpc>
            </a:pPr>
            <a:r>
              <a:rPr lang="en-US" altLang="zh-CN" sz="1400" b="0" dirty="0">
                <a:cs typeface="+mn-ea"/>
                <a:sym typeface="+mn-lt"/>
              </a:rPr>
              <a:t>2.</a:t>
            </a:r>
            <a:r>
              <a:rPr lang="zh-CN" altLang="en-US" sz="1400" b="0" dirty="0">
                <a:cs typeface="+mn-ea"/>
                <a:sym typeface="+mn-lt"/>
              </a:rPr>
              <a:t>实现改进模型</a:t>
            </a: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LiteIResNet</a:t>
            </a:r>
          </a:p>
          <a:p>
            <a:pPr indent="0" fontAlgn="auto" latinLnBrk="1">
              <a:lnSpc>
                <a:spcPct val="150000"/>
              </a:lnSpc>
            </a:pPr>
            <a:r>
              <a:rPr lang="zh-CN" altLang="en-US" sz="1400" b="0" dirty="0">
                <a:cs typeface="+mn-ea"/>
                <a:sym typeface="+mn-lt"/>
              </a:rPr>
              <a:t>（</a:t>
            </a:r>
            <a:r>
              <a:rPr lang="en-US" altLang="zh-CN" sz="1400" b="0" dirty="0">
                <a:cs typeface="+mn-ea"/>
                <a:sym typeface="+mn-lt"/>
              </a:rPr>
              <a:t>ECA Attention </a:t>
            </a:r>
            <a:r>
              <a:rPr lang="zh-CN" altLang="en-US" sz="1400" b="0" dirty="0">
                <a:cs typeface="+mn-ea"/>
                <a:sym typeface="+mn-lt"/>
              </a:rPr>
              <a:t>优化网络）</a:t>
            </a: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cs typeface="+mn-ea"/>
                <a:sym typeface="+mn-lt"/>
              </a:rPr>
              <a:t>3.</a:t>
            </a:r>
            <a:r>
              <a:rPr lang="zh-CN" altLang="en-US" sz="1400" b="0" dirty="0">
                <a:cs typeface="+mn-ea"/>
                <a:sym typeface="+mn-lt"/>
              </a:rPr>
              <a:t>参数调整与测试</a:t>
            </a:r>
          </a:p>
          <a:p>
            <a:pPr>
              <a:lnSpc>
                <a:spcPct val="150000"/>
              </a:lnSpc>
            </a:pPr>
            <a:endParaRPr lang="zh-CN" altLang="en-US" sz="1400" b="0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43166" y="1730774"/>
            <a:ext cx="206753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cs typeface="+mn-ea"/>
                <a:sym typeface="+mn-lt"/>
              </a:rPr>
              <a:t>消融实验（</a:t>
            </a:r>
            <a:r>
              <a:rPr lang="en-US" altLang="zh-CN" sz="2000" b="1" dirty="0">
                <a:cs typeface="+mn-ea"/>
                <a:sym typeface="+mn-lt"/>
              </a:rPr>
              <a:t>6</a:t>
            </a:r>
            <a:r>
              <a:rPr lang="zh-CN" altLang="en-US" sz="2000" b="1" dirty="0">
                <a:cs typeface="+mn-ea"/>
                <a:sym typeface="+mn-lt"/>
              </a:rPr>
              <a:t>组）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68825" y="2267585"/>
            <a:ext cx="3188335" cy="2353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0" dirty="0">
                <a:cs typeface="+mn-ea"/>
                <a:sym typeface="+mn-lt"/>
              </a:rPr>
              <a:t>1.</a:t>
            </a:r>
            <a:r>
              <a:rPr lang="zh-CN" altLang="en-US" sz="1400" b="0" dirty="0">
                <a:cs typeface="+mn-ea"/>
                <a:sym typeface="+mn-lt"/>
              </a:rPr>
              <a:t>分别移除</a:t>
            </a:r>
            <a:r>
              <a:rPr lang="en-US" altLang="zh-CN" sz="1400" b="0" dirty="0">
                <a:cs typeface="+mn-ea"/>
                <a:sym typeface="+mn-lt"/>
              </a:rPr>
              <a:t>ECA Attention</a:t>
            </a:r>
            <a:r>
              <a:rPr lang="zh-CN" altLang="en-US" sz="1400" b="0" dirty="0">
                <a:cs typeface="+mn-ea"/>
                <a:sym typeface="+mn-lt"/>
              </a:rPr>
              <a:t>、移除多尺度特征融合、替换</a:t>
            </a:r>
            <a:r>
              <a:rPr lang="en-US" altLang="zh-CN" sz="1400" b="0" dirty="0">
                <a:cs typeface="+mn-ea"/>
                <a:sym typeface="+mn-lt"/>
              </a:rPr>
              <a:t>ArcMarginProduct</a:t>
            </a:r>
            <a:r>
              <a:rPr lang="zh-CN" altLang="en-US" sz="1400" b="0" dirty="0">
                <a:cs typeface="+mn-ea"/>
                <a:sym typeface="+mn-lt"/>
              </a:rPr>
              <a:t>、移除</a:t>
            </a:r>
            <a:r>
              <a:rPr lang="en-US" altLang="zh-CN" sz="1400" b="0" dirty="0">
                <a:cs typeface="+mn-ea"/>
                <a:sym typeface="+mn-lt"/>
              </a:rPr>
              <a:t> ECAAttention </a:t>
            </a:r>
            <a:r>
              <a:rPr lang="zh-CN" altLang="en-US" sz="1400" b="0" dirty="0">
                <a:cs typeface="+mn-ea"/>
                <a:sym typeface="+mn-lt"/>
              </a:rPr>
              <a:t>和多尺度特征融合、移除</a:t>
            </a:r>
            <a:r>
              <a:rPr lang="en-US" altLang="zh-CN" sz="1400" b="0" dirty="0">
                <a:cs typeface="+mn-ea"/>
                <a:sym typeface="+mn-lt"/>
              </a:rPr>
              <a:t> ECAAttention </a:t>
            </a:r>
            <a:r>
              <a:rPr lang="zh-CN" altLang="en-US" sz="1400" b="0" dirty="0">
                <a:cs typeface="+mn-ea"/>
                <a:sym typeface="+mn-lt"/>
              </a:rPr>
              <a:t>和替换分类层、移除多尺度特征融合和替换分类层，观察分析最终分类结果。</a:t>
            </a: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cs typeface="+mn-ea"/>
                <a:sym typeface="+mn-lt"/>
              </a:rPr>
              <a:t>2.</a:t>
            </a:r>
            <a:r>
              <a:rPr lang="zh-CN" altLang="en-US" sz="1400" b="0" dirty="0">
                <a:cs typeface="+mn-ea"/>
                <a:sym typeface="+mn-lt"/>
              </a:rPr>
              <a:t>分析网络结构</a:t>
            </a:r>
          </a:p>
        </p:txBody>
      </p:sp>
      <p:sp>
        <p:nvSpPr>
          <p:cNvPr id="6" name="矩形 5"/>
          <p:cNvSpPr/>
          <p:nvPr/>
        </p:nvSpPr>
        <p:spPr>
          <a:xfrm>
            <a:off x="8785860" y="1731010"/>
            <a:ext cx="183388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cs typeface="+mn-ea"/>
                <a:sym typeface="+mn-lt"/>
              </a:rPr>
              <a:t>PPT</a:t>
            </a:r>
            <a:r>
              <a:rPr lang="zh-CN" altLang="en-US" sz="2000" b="1" dirty="0">
                <a:cs typeface="+mn-ea"/>
                <a:sym typeface="+mn-lt"/>
              </a:rPr>
              <a:t>制作</a:t>
            </a:r>
            <a:r>
              <a:rPr lang="en-US" altLang="zh-CN" sz="2000" b="1" dirty="0">
                <a:cs typeface="+mn-ea"/>
                <a:sym typeface="+mn-lt"/>
              </a:rPr>
              <a:t>+</a:t>
            </a:r>
            <a:r>
              <a:rPr lang="zh-CN" altLang="en-US" sz="2000" b="1" dirty="0">
                <a:cs typeface="+mn-ea"/>
                <a:sym typeface="+mn-lt"/>
              </a:rPr>
              <a:t>汇报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625840" y="3618865"/>
            <a:ext cx="2345690" cy="1060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0" dirty="0">
                <a:cs typeface="+mn-ea"/>
                <a:sym typeface="+mn-lt"/>
              </a:rPr>
              <a:t>1.</a:t>
            </a:r>
            <a:r>
              <a:rPr lang="zh-CN" altLang="en-US" sz="1400" b="0" dirty="0">
                <a:cs typeface="+mn-ea"/>
                <a:sym typeface="+mn-lt"/>
              </a:rPr>
              <a:t>完成实验报告的写作和整合</a:t>
            </a: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cs typeface="+mn-ea"/>
                <a:sym typeface="+mn-lt"/>
              </a:rPr>
              <a:t>2.</a:t>
            </a:r>
            <a:r>
              <a:rPr lang="zh-CN" altLang="en-US" sz="1400" b="0" dirty="0">
                <a:cs typeface="+mn-ea"/>
                <a:sym typeface="+mn-lt"/>
              </a:rPr>
              <a:t>分析网络结构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4241461" y="1664734"/>
            <a:ext cx="3175" cy="2844165"/>
          </a:xfrm>
          <a:prstGeom prst="line">
            <a:avLst/>
          </a:prstGeom>
          <a:ln>
            <a:solidFill>
              <a:schemeClr val="accent1">
                <a:lumMod val="10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8082046" y="1664734"/>
            <a:ext cx="10160" cy="2834640"/>
          </a:xfrm>
          <a:prstGeom prst="line">
            <a:avLst/>
          </a:prstGeom>
          <a:ln>
            <a:solidFill>
              <a:schemeClr val="accent1">
                <a:lumMod val="10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884374" y="603670"/>
            <a:ext cx="24232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小组成员分工</a:t>
            </a:r>
          </a:p>
        </p:txBody>
      </p:sp>
      <p:sp>
        <p:nvSpPr>
          <p:cNvPr id="11" name="矩形 10"/>
          <p:cNvSpPr/>
          <p:nvPr/>
        </p:nvSpPr>
        <p:spPr>
          <a:xfrm>
            <a:off x="9032875" y="3220085"/>
            <a:ext cx="125412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cs typeface="+mn-ea"/>
                <a:sym typeface="+mn-lt"/>
              </a:rPr>
              <a:t>实验报告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498681" y="2263220"/>
            <a:ext cx="2994124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0" dirty="0">
                <a:cs typeface="+mn-ea"/>
                <a:sym typeface="+mn-lt"/>
              </a:rPr>
              <a:t>1.</a:t>
            </a:r>
            <a:r>
              <a:rPr lang="zh-CN" altLang="en-US" sz="1400" b="0" dirty="0">
                <a:cs typeface="+mn-ea"/>
                <a:sym typeface="+mn-lt"/>
              </a:rPr>
              <a:t>制作汇报</a:t>
            </a:r>
            <a:r>
              <a:rPr lang="en-US" altLang="zh-CN" sz="1400" b="0" dirty="0">
                <a:cs typeface="+mn-ea"/>
                <a:sym typeface="+mn-lt"/>
              </a:rPr>
              <a:t>PPT</a:t>
            </a: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cs typeface="+mn-ea"/>
                <a:sym typeface="+mn-lt"/>
              </a:rPr>
              <a:t>2.</a:t>
            </a:r>
            <a:r>
              <a:rPr lang="zh-CN" altLang="en-US" sz="1400" b="0" dirty="0">
                <a:cs typeface="+mn-ea"/>
                <a:sym typeface="+mn-lt"/>
              </a:rPr>
              <a:t>分析网络结构</a:t>
            </a:r>
          </a:p>
        </p:txBody>
      </p:sp>
      <p:sp>
        <p:nvSpPr>
          <p:cNvPr id="85" name="Rounded Rectangle 118"/>
          <p:cNvSpPr/>
          <p:nvPr/>
        </p:nvSpPr>
        <p:spPr>
          <a:xfrm>
            <a:off x="1183640" y="4815840"/>
            <a:ext cx="1906905" cy="4362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林峻辉</a:t>
            </a:r>
            <a:r>
              <a:rPr lang="en-US" altLang="zh-CN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  </a:t>
            </a:r>
            <a:r>
              <a:rPr lang="zh-CN" altLang="en-US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杨</a:t>
            </a:r>
            <a:r>
              <a:rPr lang="en-US" altLang="zh-CN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   </a:t>
            </a:r>
            <a:r>
              <a:rPr lang="zh-CN" altLang="en-US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煌</a:t>
            </a:r>
          </a:p>
        </p:txBody>
      </p:sp>
      <p:sp>
        <p:nvSpPr>
          <p:cNvPr id="18" name="Rounded Rectangle 118"/>
          <p:cNvSpPr/>
          <p:nvPr/>
        </p:nvSpPr>
        <p:spPr>
          <a:xfrm>
            <a:off x="4779645" y="4815840"/>
            <a:ext cx="2794635" cy="4362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邓力滔</a:t>
            </a:r>
            <a:r>
              <a:rPr lang="en-US" altLang="zh-CN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  </a:t>
            </a:r>
            <a:r>
              <a:rPr lang="zh-CN" altLang="en-US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沈天然</a:t>
            </a:r>
            <a:r>
              <a:rPr lang="en-US" altLang="zh-CN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  </a:t>
            </a:r>
            <a:r>
              <a:rPr lang="zh-CN" altLang="en-US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黎文卓</a:t>
            </a:r>
          </a:p>
        </p:txBody>
      </p:sp>
      <p:sp>
        <p:nvSpPr>
          <p:cNvPr id="19" name="Rounded Rectangle 118"/>
          <p:cNvSpPr/>
          <p:nvPr/>
        </p:nvSpPr>
        <p:spPr>
          <a:xfrm>
            <a:off x="8712835" y="4815840"/>
            <a:ext cx="1906905" cy="43624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张泽斌</a:t>
            </a:r>
            <a:r>
              <a:rPr lang="en-US" altLang="zh-CN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  </a:t>
            </a:r>
            <a:r>
              <a:rPr lang="zh-CN" altLang="en-US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朱</a:t>
            </a:r>
            <a:r>
              <a:rPr lang="en-US" altLang="zh-CN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   </a:t>
            </a:r>
            <a:r>
              <a:rPr lang="zh-CN" altLang="en-US" sz="2000" b="1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哿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2658" y="2816645"/>
            <a:ext cx="24231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500"/>
              </a:spcBef>
              <a:spcAft>
                <a:spcPts val="500"/>
              </a:spcAft>
            </a:pPr>
            <a:r>
              <a:rPr lang="zh-CN" altLang="en-US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实验背景</a:t>
            </a:r>
            <a:r>
              <a:rPr lang="zh-CN" altLang="en-US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74744" y="2816645"/>
            <a:ext cx="16846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PART 02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2871288" y="3078255"/>
            <a:ext cx="6635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228215" y="3340100"/>
            <a:ext cx="288925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0" dirty="0">
                <a:cs typeface="+mn-ea"/>
                <a:sym typeface="+mn-lt"/>
              </a:rPr>
              <a:t>MobileNet</a:t>
            </a:r>
            <a:r>
              <a:rPr lang="zh-CN" altLang="en-US" sz="1200" b="0" dirty="0">
                <a:cs typeface="+mn-ea"/>
                <a:sym typeface="+mn-lt"/>
              </a:rPr>
              <a:t>网络模型的诞生背景和其优势</a:t>
            </a:r>
          </a:p>
          <a:p>
            <a:pPr algn="ctr">
              <a:lnSpc>
                <a:spcPct val="150000"/>
              </a:lnSpc>
            </a:pPr>
            <a:r>
              <a:rPr lang="zh-CN" altLang="en-US" sz="1200" b="0" dirty="0">
                <a:cs typeface="+mn-ea"/>
                <a:sym typeface="+mn-lt"/>
              </a:rPr>
              <a:t>相关网络层介绍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/>
          <p:cNvSpPr/>
          <p:nvPr/>
        </p:nvSpPr>
        <p:spPr>
          <a:xfrm>
            <a:off x="2703805" y="1180352"/>
            <a:ext cx="400950" cy="332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8" y="11211"/>
                </a:moveTo>
                <a:lnTo>
                  <a:pt x="10479" y="19405"/>
                </a:lnTo>
                <a:lnTo>
                  <a:pt x="3292" y="16770"/>
                </a:lnTo>
                <a:lnTo>
                  <a:pt x="6355" y="13563"/>
                </a:lnTo>
                <a:lnTo>
                  <a:pt x="10867" y="15218"/>
                </a:lnTo>
                <a:lnTo>
                  <a:pt x="15634" y="10230"/>
                </a:lnTo>
                <a:cubicBezTo>
                  <a:pt x="15634" y="10230"/>
                  <a:pt x="18308" y="11211"/>
                  <a:pt x="18308" y="11211"/>
                </a:cubicBezTo>
                <a:close/>
                <a:moveTo>
                  <a:pt x="3293" y="10388"/>
                </a:moveTo>
                <a:lnTo>
                  <a:pt x="11121" y="2195"/>
                </a:lnTo>
                <a:lnTo>
                  <a:pt x="18307" y="4830"/>
                </a:lnTo>
                <a:lnTo>
                  <a:pt x="10479" y="13023"/>
                </a:lnTo>
                <a:cubicBezTo>
                  <a:pt x="10479" y="13023"/>
                  <a:pt x="3293" y="10388"/>
                  <a:pt x="3293" y="10388"/>
                </a:cubicBezTo>
                <a:close/>
                <a:moveTo>
                  <a:pt x="21600" y="3984"/>
                </a:moveTo>
                <a:lnTo>
                  <a:pt x="10733" y="0"/>
                </a:lnTo>
                <a:lnTo>
                  <a:pt x="0" y="11233"/>
                </a:lnTo>
                <a:lnTo>
                  <a:pt x="4515" y="12889"/>
                </a:lnTo>
                <a:lnTo>
                  <a:pt x="0" y="17616"/>
                </a:lnTo>
                <a:lnTo>
                  <a:pt x="10867" y="21600"/>
                </a:lnTo>
                <a:lnTo>
                  <a:pt x="21600" y="10367"/>
                </a:lnTo>
                <a:lnTo>
                  <a:pt x="17085" y="8710"/>
                </a:lnTo>
                <a:cubicBezTo>
                  <a:pt x="17085" y="8710"/>
                  <a:pt x="21600" y="3984"/>
                  <a:pt x="21600" y="398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ea typeface="汉仪君黑-55W" panose="00020600040101010101" charset="-122"/>
              <a:cs typeface="汉仪君黑-55W" panose="00020600040101010101" charset="-122"/>
              <a:sym typeface="+mn-lt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780415" y="1619250"/>
            <a:ext cx="10785475" cy="23228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360045" defTabSz="1450975" fontAlgn="auto">
              <a:lnSpc>
                <a:spcPct val="15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随着深度学习的火热，计算机视觉领域内的卷积神经网络模型也层出不穷。</a:t>
            </a:r>
            <a:r>
              <a:rPr kumimoji="0" lang="zh-CN" altLang="en-US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从</a:t>
            </a:r>
            <a:r>
              <a:rPr kumimoji="0" lang="en-US" altLang="zh-CN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1998</a:t>
            </a:r>
            <a:r>
              <a:rPr kumimoji="0" lang="zh-CN" altLang="en-US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年的</a:t>
            </a:r>
            <a:r>
              <a:rPr kumimoji="0" lang="en-US" altLang="zh-CN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LeNet</a:t>
            </a:r>
            <a:r>
              <a:rPr kumimoji="0" lang="zh-CN" altLang="en-US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，到</a:t>
            </a:r>
            <a:r>
              <a:rPr kumimoji="0" lang="en-US" altLang="zh-CN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2012</a:t>
            </a:r>
            <a:r>
              <a:rPr kumimoji="0" lang="zh-CN" altLang="en-US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年引爆深度学习热潮的</a:t>
            </a:r>
            <a:r>
              <a:rPr kumimoji="0" lang="en-US" altLang="zh-CN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AlexNet</a:t>
            </a:r>
            <a:r>
              <a:rPr kumimoji="0" lang="zh-CN" altLang="en-US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，再到后来</a:t>
            </a:r>
            <a:r>
              <a:rPr kumimoji="0" lang="en-US" altLang="zh-CN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2014</a:t>
            </a:r>
            <a:r>
              <a:rPr kumimoji="0" lang="zh-CN" altLang="en-US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年的</a:t>
            </a:r>
            <a:r>
              <a:rPr kumimoji="0" lang="en-US" altLang="zh-CN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VGG</a:t>
            </a:r>
            <a:r>
              <a:rPr kumimoji="0" lang="zh-CN" altLang="en-US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kumimoji="0" lang="en-US" altLang="zh-CN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2015</a:t>
            </a:r>
            <a:r>
              <a:rPr kumimoji="0" lang="zh-CN" altLang="en-US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年的</a:t>
            </a:r>
            <a:r>
              <a:rPr kumimoji="0" lang="en-US" altLang="zh-CN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ResNet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，深度学习网络模型在图像处理中应用的效果越来越好。</a:t>
            </a:r>
          </a:p>
          <a:p>
            <a:pPr indent="360045" defTabSz="1450975" fontAlgn="auto">
              <a:lnSpc>
                <a:spcPct val="15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但是与此同时，神经网络的体积越来越大，结构越来越复杂，预测和训练需要的硬件资源也逐步增多，往往只能在高算力的服务器中运行深度学习神经网络模型。移动设备因硬件资源和算力的限制，也很难运行复杂的深度学习网络模型。</a:t>
            </a:r>
          </a:p>
          <a:p>
            <a:pPr indent="360045" defTabSz="1450975" fontAlgn="auto">
              <a:lnSpc>
                <a:spcPct val="15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深度学习领域内努力促使神经网络向小型化发展。在保证模型准确率的同时体积更小，速度更快。到了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2016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年直至现在，业内提出了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SqueezeNet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ShuffleNet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NasNet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MnasNet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以及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MobileNet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等轻量级网络模型。这些模型使移动终端、嵌入式设备运行神经网络模型成为可能。而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MobileNet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在轻量级神经网络中较具代表性。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cs typeface="+mn-ea"/>
                <a:sym typeface="+mn-lt"/>
              </a:rPr>
              <a:t>我们小组改进的是谷歌在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cs typeface="+mn-ea"/>
                <a:sym typeface="+mn-lt"/>
              </a:rPr>
              <a:t>2019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cs typeface="+mn-ea"/>
                <a:sym typeface="+mn-lt"/>
              </a:rPr>
              <a:t>年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cs typeface="+mn-ea"/>
                <a:sym typeface="+mn-lt"/>
              </a:rPr>
              <a:t>5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cs typeface="+mn-ea"/>
                <a:sym typeface="+mn-lt"/>
              </a:rPr>
              <a:t>月推出的最新的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cs typeface="+mn-ea"/>
                <a:sym typeface="+mn-lt"/>
              </a:rPr>
              <a:t>MobileNetV3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。</a:t>
            </a:r>
          </a:p>
        </p:txBody>
      </p:sp>
      <p:sp>
        <p:nvSpPr>
          <p:cNvPr id="14" name="矩形 13"/>
          <p:cNvSpPr/>
          <p:nvPr/>
        </p:nvSpPr>
        <p:spPr>
          <a:xfrm>
            <a:off x="1038225" y="1131570"/>
            <a:ext cx="183451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cs typeface="+mn-ea"/>
                <a:sym typeface="+mn-lt"/>
              </a:rPr>
              <a:t>模型提出背景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884374" y="603670"/>
            <a:ext cx="24232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实验背景介绍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265" y="4048125"/>
            <a:ext cx="6915150" cy="2076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/>
          <p:cNvSpPr/>
          <p:nvPr/>
        </p:nvSpPr>
        <p:spPr>
          <a:xfrm>
            <a:off x="2703805" y="1180352"/>
            <a:ext cx="400950" cy="332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8" y="11211"/>
                </a:moveTo>
                <a:lnTo>
                  <a:pt x="10479" y="19405"/>
                </a:lnTo>
                <a:lnTo>
                  <a:pt x="3292" y="16770"/>
                </a:lnTo>
                <a:lnTo>
                  <a:pt x="6355" y="13563"/>
                </a:lnTo>
                <a:lnTo>
                  <a:pt x="10867" y="15218"/>
                </a:lnTo>
                <a:lnTo>
                  <a:pt x="15634" y="10230"/>
                </a:lnTo>
                <a:cubicBezTo>
                  <a:pt x="15634" y="10230"/>
                  <a:pt x="18308" y="11211"/>
                  <a:pt x="18308" y="11211"/>
                </a:cubicBezTo>
                <a:close/>
                <a:moveTo>
                  <a:pt x="3293" y="10388"/>
                </a:moveTo>
                <a:lnTo>
                  <a:pt x="11121" y="2195"/>
                </a:lnTo>
                <a:lnTo>
                  <a:pt x="18307" y="4830"/>
                </a:lnTo>
                <a:lnTo>
                  <a:pt x="10479" y="13023"/>
                </a:lnTo>
                <a:cubicBezTo>
                  <a:pt x="10479" y="13023"/>
                  <a:pt x="3293" y="10388"/>
                  <a:pt x="3293" y="10388"/>
                </a:cubicBezTo>
                <a:close/>
                <a:moveTo>
                  <a:pt x="21600" y="3984"/>
                </a:moveTo>
                <a:lnTo>
                  <a:pt x="10733" y="0"/>
                </a:lnTo>
                <a:lnTo>
                  <a:pt x="0" y="11233"/>
                </a:lnTo>
                <a:lnTo>
                  <a:pt x="4515" y="12889"/>
                </a:lnTo>
                <a:lnTo>
                  <a:pt x="0" y="17616"/>
                </a:lnTo>
                <a:lnTo>
                  <a:pt x="10867" y="21600"/>
                </a:lnTo>
                <a:lnTo>
                  <a:pt x="21600" y="10367"/>
                </a:lnTo>
                <a:lnTo>
                  <a:pt x="17085" y="8710"/>
                </a:lnTo>
                <a:cubicBezTo>
                  <a:pt x="17085" y="8710"/>
                  <a:pt x="21600" y="3984"/>
                  <a:pt x="21600" y="398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ea typeface="汉仪君黑-55W" panose="00020600040101010101" charset="-122"/>
              <a:cs typeface="汉仪君黑-55W" panose="00020600040101010101" charset="-122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38225" y="1131570"/>
            <a:ext cx="183451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cs typeface="+mn-ea"/>
                <a:sym typeface="+mn-lt"/>
              </a:rPr>
              <a:t>小组学习过程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884374" y="603670"/>
            <a:ext cx="24232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实验背景介绍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530350"/>
            <a:ext cx="3562985" cy="46780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600" y="1508125"/>
            <a:ext cx="4368800" cy="3841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155" y="1530350"/>
            <a:ext cx="3990975" cy="38201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/>
          <p:cNvSpPr/>
          <p:nvPr/>
        </p:nvSpPr>
        <p:spPr>
          <a:xfrm>
            <a:off x="2703805" y="1180352"/>
            <a:ext cx="400950" cy="332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8" y="11211"/>
                </a:moveTo>
                <a:lnTo>
                  <a:pt x="10479" y="19405"/>
                </a:lnTo>
                <a:lnTo>
                  <a:pt x="3292" y="16770"/>
                </a:lnTo>
                <a:lnTo>
                  <a:pt x="6355" y="13563"/>
                </a:lnTo>
                <a:lnTo>
                  <a:pt x="10867" y="15218"/>
                </a:lnTo>
                <a:lnTo>
                  <a:pt x="15634" y="10230"/>
                </a:lnTo>
                <a:cubicBezTo>
                  <a:pt x="15634" y="10230"/>
                  <a:pt x="18308" y="11211"/>
                  <a:pt x="18308" y="11211"/>
                </a:cubicBezTo>
                <a:close/>
                <a:moveTo>
                  <a:pt x="3293" y="10388"/>
                </a:moveTo>
                <a:lnTo>
                  <a:pt x="11121" y="2195"/>
                </a:lnTo>
                <a:lnTo>
                  <a:pt x="18307" y="4830"/>
                </a:lnTo>
                <a:lnTo>
                  <a:pt x="10479" y="13023"/>
                </a:lnTo>
                <a:cubicBezTo>
                  <a:pt x="10479" y="13023"/>
                  <a:pt x="3293" y="10388"/>
                  <a:pt x="3293" y="10388"/>
                </a:cubicBezTo>
                <a:close/>
                <a:moveTo>
                  <a:pt x="21600" y="3984"/>
                </a:moveTo>
                <a:lnTo>
                  <a:pt x="10733" y="0"/>
                </a:lnTo>
                <a:lnTo>
                  <a:pt x="0" y="11233"/>
                </a:lnTo>
                <a:lnTo>
                  <a:pt x="4515" y="12889"/>
                </a:lnTo>
                <a:lnTo>
                  <a:pt x="0" y="17616"/>
                </a:lnTo>
                <a:lnTo>
                  <a:pt x="10867" y="21600"/>
                </a:lnTo>
                <a:lnTo>
                  <a:pt x="21600" y="10367"/>
                </a:lnTo>
                <a:lnTo>
                  <a:pt x="17085" y="8710"/>
                </a:lnTo>
                <a:cubicBezTo>
                  <a:pt x="17085" y="8710"/>
                  <a:pt x="21600" y="3984"/>
                  <a:pt x="21600" y="398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ea typeface="汉仪君黑-55W" panose="00020600040101010101" charset="-122"/>
              <a:cs typeface="汉仪君黑-55W" panose="00020600040101010101" charset="-122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38225" y="727075"/>
            <a:ext cx="183451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cs typeface="+mn-ea"/>
                <a:sym typeface="+mn-lt"/>
              </a:rPr>
              <a:t>小组学习过程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884374" y="603670"/>
            <a:ext cx="24232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+mn-ea"/>
              </a:rPr>
              <a:t>实验背景介绍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90" y="1180465"/>
            <a:ext cx="2186305" cy="5299075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4"/>
          <a:stretch>
            <a:fillRect/>
          </a:stretch>
        </p:blipFill>
        <p:spPr>
          <a:xfrm>
            <a:off x="4380230" y="1125855"/>
            <a:ext cx="5384165" cy="230251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5"/>
          <a:stretch>
            <a:fillRect/>
          </a:stretch>
        </p:blipFill>
        <p:spPr>
          <a:xfrm>
            <a:off x="3414395" y="3624580"/>
            <a:ext cx="4923155" cy="2492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0440" y="3428365"/>
            <a:ext cx="3181985" cy="29533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>
            <p:custDataLst>
              <p:tags r:id="rId1"/>
            </p:custDataLst>
          </p:nvPr>
        </p:nvSpPr>
        <p:spPr>
          <a:xfrm>
            <a:off x="635000" y="620395"/>
            <a:ext cx="972947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rPr>
              <a:t>1.Stem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53440" y="1546860"/>
            <a:ext cx="1048512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初步提取特征 + 下采样！</a:t>
            </a:r>
          </a:p>
          <a:p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）思路：</a:t>
            </a:r>
          </a:p>
          <a:p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在大多数 CNN 中，通常会先进行一次卷积 + 下采样，提取简单的边缘/纹理等低级特征，并把分辨率降到一个更方便后续操作的尺度。ResNet、VGG 等常见 CNN一般都会在开头设置一个 3×3 或 7×7 的卷积来初步处理输入图像。在小数据集中，先减半分辨率有助于提高训练效率、避免过多的冗余像素消耗网络容量。</a:t>
            </a:r>
          </a:p>
          <a:p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）结构：</a:t>
            </a: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Conv2d接收 3 通道 RGB 图像，将其映射到 16 通道。stride=2 让输入的空间分辨率直接减半，为后续更深层卷积留出计算空间。</a:t>
            </a: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BatchNorm2d(16)对 16 个通道进行归一化，抑制训练过程中的偏移，帮助加速收敛和稳定性。</a:t>
            </a: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Hardswish 是一种轻量级的非线性激活函数，定义为 x * relu6(x + 3) / 6。</a:t>
            </a:r>
          </a:p>
          <a:p>
            <a:pPr algn="r"/>
            <a:r>
              <a:rPr lang="zh-CN" altLang="en-US" sz="16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相比于 ReLU，Hardswish 提供了更平滑的梯度，有助于模型的表达能力，同时计算效率更高。</a:t>
            </a:r>
          </a:p>
          <a:p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）输入与输出：</a:t>
            </a:r>
          </a:p>
          <a:p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输入：[BatchSize, 3, H, W]。</a:t>
            </a:r>
          </a:p>
          <a:p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输出：[BatchSize, 16, H/2, W/2]，在通道维度上升到16，空间大小减半。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36dfff29-53a1-4b5a-93ef-6052671557a8"/>
  <p:tag name="COMMONDATA" val="eyJjb3VudCI6MSwiaGRpZCI6ImRkZmM3MzJiZjBjMjM5MzY1N2JjYzA1NmVlYTEzOTAzIiwidXNlckNvdW50Ijox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21850393700788,&quot;left&quot;:63.78393700787401,&quot;top&quot;:188.07692913385827,&quot;width&quot;:416.21606299212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21850393700788,&quot;left&quot;:63.78393700787401,&quot;top&quot;:188.07692913385827,&quot;width&quot;:416.21606299212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21850393700788,&quot;left&quot;:63.78393700787401,&quot;top&quot;:188.07692913385827,&quot;width&quot;:416.21606299212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21850393700788,&quot;left&quot;:63.78393700787401,&quot;top&quot;:188.07692913385827,&quot;width&quot;:416.21606299212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21850393700788,&quot;left&quot;:63.78393700787401,&quot;top&quot;:188.07692913385827,&quot;width&quot;:416.216062992126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50118110236224,&quot;left&quot;:80.84496062992126,&quot;top&quot;:122.2679527559055,&quot;width&quot;:823.0162204724409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50118110236224,&quot;left&quot;:80.84496062992126,&quot;top&quot;:122.2679527559055,&quot;width&quot;:823.0162204724409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50118110236224,&quot;left&quot;:80.84496062992126,&quot;top&quot;:122.2679527559055,&quot;width&quot;:823.0162204724409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50118110236224,&quot;left&quot;:80.84496062992126,&quot;top&quot;:122.2679527559055,&quot;width&quot;:823.0162204724409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5537795275591,&quot;left&quot;:80.84496062992126,&quot;top&quot;:122.2679527559055,&quot;width&quot;:823.0162204724409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5537795275591,&quot;left&quot;:80.84496062992126,&quot;top&quot;:122.2679527559055,&quot;width&quot;:823.0162204724409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5537795275591,&quot;left&quot;:80.84496062992126,&quot;top&quot;:122.2679527559055,&quot;width&quot;:823.0162204724409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5537795275591,&quot;left&quot;:80.84496062992126,&quot;top&quot;:122.2679527559055,&quot;width&quot;:823.0162204724409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5537795275591,&quot;left&quot;:80.84496062992126,&quot;top&quot;:122.2679527559055,&quot;width&quot;:823.0162204724409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5537795275591,&quot;left&quot;:80.84496062992126,&quot;top&quot;:122.2679527559055,&quot;width&quot;:823.016220472440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21850393700788,&quot;left&quot;:63.78393700787401,&quot;top&quot;:188.07692913385827,&quot;width&quot;:416.216062992126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5537795275591,&quot;left&quot;:80.84496062992126,&quot;top&quot;:122.2679527559055,&quot;width&quot;:823.0162204724409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50118110236224,&quot;left&quot;:80.84496062992126,&quot;top&quot;:122.2679527559055,&quot;width&quot;:823.0162204724409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50118110236224,&quot;left&quot;:80.84496062992126,&quot;top&quot;:122.2679527559055,&quot;width&quot;:823.0162204724409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50118110236224,&quot;left&quot;:80.84496062992126,&quot;top&quot;:122.2679527559055,&quot;width&quot;:823.0162204724409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50118110236224,&quot;left&quot;:80.84496062992126,&quot;top&quot;:122.2679527559055,&quot;width&quot;:823.0162204724409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50118110236224,&quot;left&quot;:80.84496062992126,&quot;top&quot;:122.2679527559055,&quot;width&quot;:823.0162204724409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50118110236224,&quot;left&quot;:80.84496062992126,&quot;top&quot;:122.2679527559055,&quot;width&quot;:823.0162204724409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50118110236224,&quot;left&quot;:80.84496062992126,&quot;top&quot;:122.2679527559055,&quot;width&quot;:823.0162204724409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50118110236224,&quot;left&quot;:80.84496062992126,&quot;top&quot;:122.2679527559055,&quot;width&quot;:823.0162204724409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5537795275591,&quot;left&quot;:80.84496062992126,&quot;top&quot;:122.2679527559055,&quot;width&quot;:823.016220472440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21850393700788,&quot;left&quot;:63.78393700787401,&quot;top&quot;:188.07692913385827,&quot;width&quot;:416.216062992126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5537795275591,&quot;left&quot;:80.84496062992126,&quot;top&quot;:122.2679527559055,&quot;width&quot;:823.0162204724409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5537795275591,&quot;left&quot;:80.84496062992126,&quot;top&quot;:122.2679527559055,&quot;width&quot;:823.0162204724409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5537795275591,&quot;left&quot;:80.84496062992126,&quot;top&quot;:122.2679527559055,&quot;width&quot;:823.0162204724409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5537795275591,&quot;left&quot;:80.84496062992126,&quot;top&quot;:122.2679527559055,&quot;width&quot;:823.0162204724409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5537795275591,&quot;left&quot;:80.84496062992126,&quot;top&quot;:122.2679527559055,&quot;width&quot;:823.0162204724409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5537795275591,&quot;left&quot;:80.84496062992126,&quot;top&quot;:122.2679527559055,&quot;width&quot;:823.0162204724409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5537795275591,&quot;left&quot;:80.84496062992126,&quot;top&quot;:122.2679527559055,&quot;width&quot;:823.0162204724409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5537795275591,&quot;left&quot;:80.84496062992126,&quot;top&quot;:122.2679527559055,&quot;width&quot;:823.0162204724409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6.5537795275591,&quot;left&quot;:80.84496062992126,&quot;top&quot;:122.2679527559055,&quot;width&quot;:823.0162204724409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50118110236224,&quot;left&quot;:80.84496062992126,&quot;top&quot;:122.2679527559055,&quot;width&quot;:823.0162204724409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21850393700788,&quot;left&quot;:63.78393700787401,&quot;top&quot;:188.07692913385827,&quot;width&quot;:416.216062992126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50118110236224,&quot;left&quot;:80.84496062992126,&quot;top&quot;:122.2679527559055,&quot;width&quot;:823.0162204724409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50118110236224,&quot;left&quot;:80.84496062992126,&quot;top&quot;:122.2679527559055,&quot;width&quot;:823.0162204724409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50118110236224,&quot;left&quot;:80.84496062992126,&quot;top&quot;:122.2679527559055,&quot;width&quot;:823.0162204724409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50118110236224,&quot;left&quot;:80.84496062992126,&quot;top&quot;:122.2679527559055,&quot;width&quot;:823.0162204724409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50118110236224,&quot;left&quot;:80.84496062992126,&quot;top&quot;:122.2679527559055,&quot;width&quot;:823.0162204724409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50118110236224,&quot;left&quot;:80.84496062992126,&quot;top&quot;:122.2679527559055,&quot;width&quot;:823.0162204724409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50118110236224,&quot;left&quot;:80.84496062992126,&quot;top&quot;:122.2679527559055,&quot;width&quot;:823.0162204724409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50118110236224,&quot;left&quot;:80.84496062992126,&quot;top&quot;:122.2679527559055,&quot;width&quot;:823.0162204724409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50118110236224,&quot;left&quot;:80.84496062992126,&quot;top&quot;:122.2679527559055,&quot;width&quot;:823.0162204724409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21850393700788,&quot;left&quot;:63.78393700787401,&quot;top&quot;:188.07692913385827,&quot;width&quot;:416.216062992126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21850393700788,&quot;left&quot;:63.78393700787401,&quot;top&quot;:188.07692913385827,&quot;width&quot;:416.216062992126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2946456692913,&quot;left&quot;:122.75251968503937,&quot;top&quot;:62.804724409448816,&quot;width&quot;:694.7474015748031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21850393700788,&quot;left&quot;:63.78393700787401,&quot;top&quot;:188.07692913385827,&quot;width&quot;:416.21606299212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4.21850393700788,&quot;left&quot;:63.78393700787401,&quot;top&quot;:188.07692913385827,&quot;width&quot;:416.216062992126}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95BDB"/>
      </a:accent1>
      <a:accent2>
        <a:srgbClr val="FFBA0D"/>
      </a:accent2>
      <a:accent3>
        <a:srgbClr val="1D4381"/>
      </a:accent3>
      <a:accent4>
        <a:srgbClr val="173567"/>
      </a:accent4>
      <a:accent5>
        <a:srgbClr val="5F5F5F"/>
      </a:accent5>
      <a:accent6>
        <a:srgbClr val="808080"/>
      </a:accent6>
      <a:hlink>
        <a:srgbClr val="195BDB"/>
      </a:hlink>
      <a:folHlink>
        <a:srgbClr val="BFBFBF"/>
      </a:folHlink>
    </a:clrScheme>
    <a:fontScheme name="Office">
      <a:majorFont>
        <a:latin typeface="汉仪君黑-55W"/>
        <a:ea typeface=""/>
        <a:cs typeface=""/>
        <a:font script="Jpan" typeface="ＭＳ Ｐゴシック"/>
        <a:font script="Hang" typeface="맑은 고딕"/>
        <a:font script="Hans" typeface="汉仪君黑-55W"/>
        <a:font script="Hant" typeface="新細明體"/>
        <a:font script="Arab" typeface="汉仪君黑-55W"/>
        <a:font script="Hebr" typeface="汉仪君黑-55W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君黑-55W"/>
        <a:font script="Uigh" typeface="Microsoft Uighur"/>
        <a:font script="Geor" typeface="Sylfaen"/>
      </a:majorFont>
      <a:minorFont>
        <a:latin typeface="汉仪君黑-55W"/>
        <a:ea typeface=""/>
        <a:cs typeface=""/>
        <a:font script="Jpan" typeface="ＭＳ Ｐゴシック"/>
        <a:font script="Hang" typeface="맑은 고딕"/>
        <a:font script="Hans" typeface="汉仪君黑-55W"/>
        <a:font script="Hant" typeface="新細明體"/>
        <a:font script="Arab" typeface="汉仪君黑-55W"/>
        <a:font script="Hebr" typeface="汉仪君黑-55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君黑-55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君黑-55W"/>
        <a:font script="Hant" typeface="新細明體"/>
        <a:font script="Arab" typeface="汉仪君黑-55W"/>
        <a:font script="Hebr" typeface="汉仪君黑-55W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君黑-55W"/>
        <a:font script="Uigh" typeface="Microsoft Uighur"/>
        <a:font script="Geor" typeface="Sylfaen"/>
      </a:majorFont>
      <a:minorFont>
        <a:latin typeface="汉仪君黑-55W"/>
        <a:ea typeface=""/>
        <a:cs typeface=""/>
        <a:font script="Jpan" typeface="ＭＳ Ｐゴシック"/>
        <a:font script="Hang" typeface="맑은 고딕"/>
        <a:font script="Hans" typeface="汉仪君黑-55W"/>
        <a:font script="Hant" typeface="新細明體"/>
        <a:font script="Arab" typeface="汉仪君黑-55W"/>
        <a:font script="Hebr" typeface="汉仪君黑-55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君黑-55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君黑-55W"/>
        <a:font script="Hant" typeface="新細明體"/>
        <a:font script="Arab" typeface="汉仪君黑-55W"/>
        <a:font script="Hebr" typeface="汉仪君黑-55W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君黑-55W"/>
        <a:font script="Uigh" typeface="Microsoft Uighur"/>
        <a:font script="Geor" typeface="Sylfaen"/>
      </a:majorFont>
      <a:minorFont>
        <a:latin typeface="汉仪君黑-55W"/>
        <a:ea typeface=""/>
        <a:cs typeface=""/>
        <a:font script="Jpan" typeface="ＭＳ Ｐゴシック"/>
        <a:font script="Hang" typeface="맑은 고딕"/>
        <a:font script="Hans" typeface="汉仪君黑-55W"/>
        <a:font script="Hant" typeface="新細明體"/>
        <a:font script="Arab" typeface="汉仪君黑-55W"/>
        <a:font script="Hebr" typeface="汉仪君黑-55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君黑-55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3071</Words>
  <Application>Microsoft Office PowerPoint</Application>
  <PresentationFormat>宽屏</PresentationFormat>
  <Paragraphs>183</Paragraphs>
  <Slides>28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Arial</vt:lpstr>
      <vt:lpstr>汉仪君黑-55W</vt:lpstr>
      <vt:lpstr>Times New Roman</vt:lpstr>
      <vt:lpstr>Wingdings</vt:lpstr>
      <vt:lpstr>汉仪雅酷黑 65W</vt:lpstr>
      <vt:lpstr>华文新魏</vt:lpstr>
      <vt:lpstr>楷体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yaoyao</dc:creator>
  <cp:lastModifiedBy>lenovo</cp:lastModifiedBy>
  <cp:revision>96</cp:revision>
  <dcterms:created xsi:type="dcterms:W3CDTF">2022-10-19T03:36:00Z</dcterms:created>
  <dcterms:modified xsi:type="dcterms:W3CDTF">2025-06-29T11:15:13Z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8EB6064BEC82467D9A0CF263D66DB88B_12</vt:lpwstr>
  </property>
  <property fmtid="{D5CDD505-2E9C-101B-9397-08002B2CF9AE}" pid="3" name="KSOProductBuildVer">
    <vt:lpwstr>2052-12.1.0.19302</vt:lpwstr>
  </property>
  <property fmtid="{D5CDD505-2E9C-101B-9397-08002B2CF9AE}" pid="4" name="KSOTemplateUUID">
    <vt:lpwstr>v1.0_mb_OZaHayk8Bm6mMjYxhAkbfA==</vt:lpwstr>
  </property>
</Properties>
</file>